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430" r:id="rId5"/>
    <p:sldId id="431" r:id="rId6"/>
    <p:sldId id="447" r:id="rId7"/>
    <p:sldId id="448" r:id="rId8"/>
    <p:sldId id="432" r:id="rId9"/>
    <p:sldId id="433" r:id="rId10"/>
    <p:sldId id="434" r:id="rId11"/>
    <p:sldId id="435" r:id="rId12"/>
    <p:sldId id="378" r:id="rId13"/>
    <p:sldId id="377" r:id="rId14"/>
    <p:sldId id="436" r:id="rId15"/>
    <p:sldId id="437" r:id="rId16"/>
    <p:sldId id="438" r:id="rId17"/>
    <p:sldId id="439" r:id="rId18"/>
    <p:sldId id="440" r:id="rId19"/>
    <p:sldId id="441" r:id="rId20"/>
    <p:sldId id="442" r:id="rId21"/>
    <p:sldId id="443" r:id="rId22"/>
    <p:sldId id="444" r:id="rId23"/>
    <p:sldId id="445" r:id="rId24"/>
    <p:sldId id="446" r:id="rId25"/>
    <p:sldId id="451" r:id="rId26"/>
    <p:sldId id="452" r:id="rId27"/>
    <p:sldId id="453" r:id="rId28"/>
    <p:sldId id="454" r:id="rId29"/>
    <p:sldId id="455" r:id="rId30"/>
    <p:sldId id="450" r:id="rId31"/>
    <p:sldId id="390" r:id="rId32"/>
    <p:sldId id="391" r:id="rId33"/>
    <p:sldId id="393" r:id="rId34"/>
    <p:sldId id="402" r:id="rId35"/>
    <p:sldId id="394" r:id="rId36"/>
    <p:sldId id="395" r:id="rId37"/>
    <p:sldId id="381" r:id="rId38"/>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lpin" initials="c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DD3"/>
    <a:srgbClr val="505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65116" autoAdjust="0"/>
  </p:normalViewPr>
  <p:slideViewPr>
    <p:cSldViewPr>
      <p:cViewPr>
        <p:scale>
          <a:sx n="53" d="100"/>
          <a:sy n="53" d="100"/>
        </p:scale>
        <p:origin x="-177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92"/>
    </p:cViewPr>
  </p:sorterViewPr>
  <p:notesViewPr>
    <p:cSldViewPr>
      <p:cViewPr varScale="1">
        <p:scale>
          <a:sx n="53" d="100"/>
          <a:sy n="53" d="100"/>
        </p:scale>
        <p:origin x="-2034"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44444444444476"/>
          <c:y val="0.21759259259259287"/>
          <c:w val="0.68055555555555625"/>
          <c:h val="0.65277777777777835"/>
        </c:manualLayout>
      </c:layout>
      <c:ofPieChart>
        <c:ofPieType val="bar"/>
        <c:varyColors val="1"/>
        <c:ser>
          <c:idx val="0"/>
          <c:order val="0"/>
          <c:dPt>
            <c:idx val="3"/>
            <c:bubble3D val="0"/>
            <c:explosion val="34"/>
          </c:dPt>
          <c:val>
            <c:numRef>
              <c:f>Sheet1!$E$3:$E$5</c:f>
              <c:numCache>
                <c:formatCode>General</c:formatCode>
                <c:ptCount val="3"/>
                <c:pt idx="0">
                  <c:v>38</c:v>
                </c:pt>
                <c:pt idx="1">
                  <c:v>32</c:v>
                </c:pt>
                <c:pt idx="2">
                  <c:v>30</c:v>
                </c:pt>
              </c:numCache>
            </c:numRef>
          </c:val>
        </c:ser>
        <c:dLbls>
          <c:showLegendKey val="0"/>
          <c:showVal val="0"/>
          <c:showCatName val="0"/>
          <c:showSerName val="0"/>
          <c:showPercent val="0"/>
          <c:showBubbleSize val="0"/>
          <c:showLeaderLines val="1"/>
        </c:dLbls>
        <c:gapWidth val="100"/>
        <c:secondPieSize val="75"/>
        <c:serLines/>
      </c:ofPieChart>
    </c:plotArea>
    <c:plotVisOnly val="1"/>
    <c:dispBlanksAs val="zero"/>
    <c:showDLblsOverMax val="0"/>
  </c:chart>
  <c:externalData r:id="rId2">
    <c:autoUpdate val="0"/>
  </c:externalData>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0" dt="2013-11-18T15:50:39.346" idx="3">
    <p:pos x="413" y="174"/>
    <p:text>ESPC</p:text>
  </p:cm>
</p:cmLst>
</file>

<file path=ppt/drawings/drawing1.xml><?xml version="1.0" encoding="utf-8"?>
<c:userShapes xmlns:c="http://schemas.openxmlformats.org/drawingml/2006/chart">
  <cdr:relSizeAnchor xmlns:cdr="http://schemas.openxmlformats.org/drawingml/2006/chartDrawing">
    <cdr:from>
      <cdr:x>0.02362</cdr:x>
      <cdr:y>0.26282</cdr:y>
    </cdr:from>
    <cdr:to>
      <cdr:x>0.41344</cdr:x>
      <cdr:y>0.51448</cdr:y>
    </cdr:to>
    <cdr:sp macro="" textlink="">
      <cdr:nvSpPr>
        <cdr:cNvPr id="2" name="TextBox 1"/>
        <cdr:cNvSpPr txBox="1"/>
      </cdr:nvSpPr>
      <cdr:spPr>
        <a:xfrm xmlns:a="http://schemas.openxmlformats.org/drawingml/2006/main">
          <a:off x="71436" y="561996"/>
          <a:ext cx="1178889" cy="5381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Maintenance Costs</a:t>
          </a:r>
        </a:p>
        <a:p xmlns:a="http://schemas.openxmlformats.org/drawingml/2006/main">
          <a:endParaRPr lang="en-US" sz="1100" dirty="0"/>
        </a:p>
      </cdr:txBody>
    </cdr:sp>
  </cdr:relSizeAnchor>
  <cdr:relSizeAnchor xmlns:cdr="http://schemas.openxmlformats.org/drawingml/2006/chartDrawing">
    <cdr:from>
      <cdr:x>0.05669</cdr:x>
      <cdr:y>0.60405</cdr:y>
    </cdr:from>
    <cdr:to>
      <cdr:x>0.3622</cdr:x>
      <cdr:y>0.7846</cdr:y>
    </cdr:to>
    <cdr:sp macro="" textlink="">
      <cdr:nvSpPr>
        <cdr:cNvPr id="3" name="TextBox 2"/>
        <cdr:cNvSpPr txBox="1"/>
      </cdr:nvSpPr>
      <cdr:spPr>
        <a:xfrm xmlns:a="http://schemas.openxmlformats.org/drawingml/2006/main">
          <a:off x="171450" y="1291680"/>
          <a:ext cx="923925" cy="386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Utility Costs</a:t>
          </a:r>
        </a:p>
      </cdr:txBody>
    </cdr:sp>
  </cdr:relSizeAnchor>
  <cdr:relSizeAnchor xmlns:cdr="http://schemas.openxmlformats.org/drawingml/2006/chartDrawing">
    <cdr:from>
      <cdr:x>0.31771</cdr:x>
      <cdr:y>0.05035</cdr:y>
    </cdr:from>
    <cdr:to>
      <cdr:x>0.57188</cdr:x>
      <cdr:y>0.13715</cdr:y>
    </cdr:to>
    <cdr:sp macro="" textlink="">
      <cdr:nvSpPr>
        <cdr:cNvPr id="4" name="TextBox 3"/>
        <cdr:cNvSpPr txBox="1"/>
      </cdr:nvSpPr>
      <cdr:spPr>
        <a:xfrm xmlns:a="http://schemas.openxmlformats.org/drawingml/2006/main">
          <a:off x="1452563" y="138113"/>
          <a:ext cx="11620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0.24095</cdr:x>
      <cdr:y>0.03646</cdr:y>
    </cdr:from>
    <cdr:to>
      <cdr:x>0.62121</cdr:x>
      <cdr:y>0.24944</cdr:y>
    </cdr:to>
    <cdr:sp macro="" textlink="">
      <cdr:nvSpPr>
        <cdr:cNvPr id="5" name="TextBox 4"/>
        <cdr:cNvSpPr txBox="1"/>
      </cdr:nvSpPr>
      <cdr:spPr>
        <a:xfrm xmlns:a="http://schemas.openxmlformats.org/drawingml/2006/main">
          <a:off x="1211787" y="147247"/>
          <a:ext cx="1912414" cy="8601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t>ANNUAL BUDGET</a:t>
          </a:r>
        </a:p>
        <a:p xmlns:a="http://schemas.openxmlformats.org/drawingml/2006/main">
          <a:endParaRPr lang="en-US" sz="1100" dirty="0"/>
        </a:p>
      </cdr:txBody>
    </cdr:sp>
  </cdr:relSizeAnchor>
  <cdr:relSizeAnchor xmlns:cdr="http://schemas.openxmlformats.org/drawingml/2006/chartDrawing">
    <cdr:from>
      <cdr:x>0.66667</cdr:x>
      <cdr:y>0.42626</cdr:y>
    </cdr:from>
    <cdr:to>
      <cdr:x>0.89659</cdr:x>
      <cdr:y>0.70688</cdr:y>
    </cdr:to>
    <cdr:sp macro="" textlink="">
      <cdr:nvSpPr>
        <cdr:cNvPr id="6" name="TextBox 5"/>
        <cdr:cNvSpPr txBox="1"/>
      </cdr:nvSpPr>
      <cdr:spPr>
        <a:xfrm xmlns:a="http://schemas.openxmlformats.org/drawingml/2006/main">
          <a:off x="3200400" y="1591574"/>
          <a:ext cx="1103753" cy="1047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Savings</a:t>
          </a:r>
          <a:endParaRPr lang="en-US" sz="1200" dirty="0"/>
        </a:p>
        <a:p xmlns:a="http://schemas.openxmlformats.org/drawingml/2006/main">
          <a:r>
            <a:rPr lang="en-US" sz="1200" dirty="0" smtClean="0"/>
            <a:t>Pay for </a:t>
          </a:r>
        </a:p>
        <a:p xmlns:a="http://schemas.openxmlformats.org/drawingml/2006/main">
          <a:r>
            <a:rPr lang="en-US" sz="1200" dirty="0" smtClean="0"/>
            <a:t>Improvements</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9025" cy="469264"/>
          </a:xfrm>
          <a:prstGeom prst="rect">
            <a:avLst/>
          </a:prstGeom>
        </p:spPr>
        <p:txBody>
          <a:bodyPr vert="horz" lIns="92450" tIns="46224" rIns="92450" bIns="4622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021845" y="1"/>
            <a:ext cx="3079025" cy="469264"/>
          </a:xfrm>
          <a:prstGeom prst="rect">
            <a:avLst/>
          </a:prstGeom>
        </p:spPr>
        <p:txBody>
          <a:bodyPr vert="horz" lIns="92450" tIns="46224" rIns="92450" bIns="46224" rtlCol="0"/>
          <a:lstStyle>
            <a:lvl1pPr algn="r" fontAlgn="auto">
              <a:spcBef>
                <a:spcPts val="0"/>
              </a:spcBef>
              <a:spcAft>
                <a:spcPts val="0"/>
              </a:spcAft>
              <a:defRPr sz="1200">
                <a:latin typeface="+mn-lt"/>
              </a:defRPr>
            </a:lvl1pPr>
          </a:lstStyle>
          <a:p>
            <a:pPr>
              <a:defRPr/>
            </a:pPr>
            <a:fld id="{CBCA5E30-9F6B-47E3-8E85-A8877282B881}" type="datetimeFigureOut">
              <a:rPr lang="en-US"/>
              <a:pPr>
                <a:defRPr/>
              </a:pPr>
              <a:t>3/13/2014</a:t>
            </a:fld>
            <a:endParaRPr lang="en-US" dirty="0"/>
          </a:p>
        </p:txBody>
      </p:sp>
      <p:sp>
        <p:nvSpPr>
          <p:cNvPr id="4" name="Footer Placeholder 3"/>
          <p:cNvSpPr>
            <a:spLocks noGrp="1"/>
          </p:cNvSpPr>
          <p:nvPr>
            <p:ph type="ftr" sz="quarter" idx="2"/>
          </p:nvPr>
        </p:nvSpPr>
        <p:spPr>
          <a:xfrm>
            <a:off x="1" y="8917611"/>
            <a:ext cx="3079025" cy="469264"/>
          </a:xfrm>
          <a:prstGeom prst="rect">
            <a:avLst/>
          </a:prstGeom>
        </p:spPr>
        <p:txBody>
          <a:bodyPr vert="horz" lIns="92450" tIns="46224" rIns="92450" bIns="4622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4021845" y="8917611"/>
            <a:ext cx="3079025" cy="469264"/>
          </a:xfrm>
          <a:prstGeom prst="rect">
            <a:avLst/>
          </a:prstGeom>
        </p:spPr>
        <p:txBody>
          <a:bodyPr vert="horz" lIns="92450" tIns="46224" rIns="92450" bIns="46224" rtlCol="0" anchor="b"/>
          <a:lstStyle>
            <a:lvl1pPr algn="r" fontAlgn="auto">
              <a:spcBef>
                <a:spcPts val="0"/>
              </a:spcBef>
              <a:spcAft>
                <a:spcPts val="0"/>
              </a:spcAft>
              <a:defRPr sz="1200">
                <a:latin typeface="+mn-lt"/>
              </a:defRPr>
            </a:lvl1pPr>
          </a:lstStyle>
          <a:p>
            <a:pPr>
              <a:defRPr/>
            </a:pPr>
            <a:fld id="{FEFDD164-DB9C-469C-9F40-E13B3C1BD089}" type="slidenum">
              <a:rPr lang="en-US"/>
              <a:pPr>
                <a:defRPr/>
              </a:pPr>
              <a:t>‹#›</a:t>
            </a:fld>
            <a:endParaRPr lang="en-US" dirty="0"/>
          </a:p>
        </p:txBody>
      </p:sp>
    </p:spTree>
    <p:extLst>
      <p:ext uri="{BB962C8B-B14F-4D97-AF65-F5344CB8AC3E}">
        <p14:creationId xmlns:p14="http://schemas.microsoft.com/office/powerpoint/2010/main" val="303167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418" cy="469264"/>
          </a:xfrm>
          <a:prstGeom prst="rect">
            <a:avLst/>
          </a:prstGeom>
        </p:spPr>
        <p:txBody>
          <a:bodyPr vert="horz" lIns="94206" tIns="47103" rIns="94206" bIns="4710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3452" y="1"/>
            <a:ext cx="3077418" cy="469264"/>
          </a:xfrm>
          <a:prstGeom prst="rect">
            <a:avLst/>
          </a:prstGeom>
        </p:spPr>
        <p:txBody>
          <a:bodyPr vert="horz" lIns="94206" tIns="47103" rIns="94206" bIns="47103" rtlCol="0"/>
          <a:lstStyle>
            <a:lvl1pPr algn="r" fontAlgn="auto">
              <a:spcBef>
                <a:spcPts val="0"/>
              </a:spcBef>
              <a:spcAft>
                <a:spcPts val="0"/>
              </a:spcAft>
              <a:defRPr sz="1200">
                <a:latin typeface="+mn-lt"/>
              </a:defRPr>
            </a:lvl1pPr>
          </a:lstStyle>
          <a:p>
            <a:pPr>
              <a:defRPr/>
            </a:pPr>
            <a:fld id="{3CA93E99-8537-420E-8BC0-F6E97BF99484}" type="datetimeFigureOut">
              <a:rPr lang="en-US"/>
              <a:pPr>
                <a:defRPr/>
              </a:pPr>
              <a:t>3/13/2014</a:t>
            </a:fld>
            <a:endParaRPr lang="en-US" dirty="0"/>
          </a:p>
        </p:txBody>
      </p:sp>
      <p:sp>
        <p:nvSpPr>
          <p:cNvPr id="4" name="Slide Image Placeholder 3"/>
          <p:cNvSpPr>
            <a:spLocks noGrp="1" noRot="1" noChangeAspect="1"/>
          </p:cNvSpPr>
          <p:nvPr>
            <p:ph type="sldImg" idx="2"/>
          </p:nvPr>
        </p:nvSpPr>
        <p:spPr>
          <a:xfrm>
            <a:off x="1203325" y="703263"/>
            <a:ext cx="4695825" cy="3522662"/>
          </a:xfrm>
          <a:prstGeom prst="rect">
            <a:avLst/>
          </a:prstGeom>
          <a:noFill/>
          <a:ln w="12700">
            <a:solidFill>
              <a:prstClr val="black"/>
            </a:solidFill>
          </a:ln>
        </p:spPr>
        <p:txBody>
          <a:bodyPr vert="horz" lIns="94206" tIns="47103" rIns="94206" bIns="47103" rtlCol="0" anchor="ctr"/>
          <a:lstStyle/>
          <a:p>
            <a:pPr lvl="0"/>
            <a:endParaRPr lang="en-US" noProof="0" dirty="0"/>
          </a:p>
        </p:txBody>
      </p:sp>
      <p:sp>
        <p:nvSpPr>
          <p:cNvPr id="5" name="Notes Placeholder 4"/>
          <p:cNvSpPr>
            <a:spLocks noGrp="1"/>
          </p:cNvSpPr>
          <p:nvPr>
            <p:ph type="body" sz="quarter" idx="3"/>
          </p:nvPr>
        </p:nvSpPr>
        <p:spPr>
          <a:xfrm>
            <a:off x="709927" y="4458806"/>
            <a:ext cx="5682622" cy="4224974"/>
          </a:xfrm>
          <a:prstGeom prst="rect">
            <a:avLst/>
          </a:prstGeom>
        </p:spPr>
        <p:txBody>
          <a:bodyPr vert="horz" lIns="94206" tIns="47103" rIns="94206" bIns="471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7611"/>
            <a:ext cx="3077418" cy="469264"/>
          </a:xfrm>
          <a:prstGeom prst="rect">
            <a:avLst/>
          </a:prstGeom>
        </p:spPr>
        <p:txBody>
          <a:bodyPr vert="horz" lIns="94206" tIns="47103" rIns="94206" bIns="4710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3452" y="8917611"/>
            <a:ext cx="3077418" cy="469264"/>
          </a:xfrm>
          <a:prstGeom prst="rect">
            <a:avLst/>
          </a:prstGeom>
        </p:spPr>
        <p:txBody>
          <a:bodyPr vert="horz" lIns="94206" tIns="47103" rIns="94206" bIns="47103" rtlCol="0" anchor="b"/>
          <a:lstStyle>
            <a:lvl1pPr algn="r" fontAlgn="auto">
              <a:spcBef>
                <a:spcPts val="0"/>
              </a:spcBef>
              <a:spcAft>
                <a:spcPts val="0"/>
              </a:spcAft>
              <a:defRPr sz="1200">
                <a:latin typeface="+mn-lt"/>
              </a:defRPr>
            </a:lvl1pPr>
          </a:lstStyle>
          <a:p>
            <a:pPr>
              <a:defRPr/>
            </a:pPr>
            <a:fld id="{A3D0185E-DDDC-444E-81D3-3939604D8D17}" type="slidenum">
              <a:rPr lang="en-US"/>
              <a:pPr>
                <a:defRPr/>
              </a:pPr>
              <a:t>‹#›</a:t>
            </a:fld>
            <a:endParaRPr lang="en-US" dirty="0"/>
          </a:p>
        </p:txBody>
      </p:sp>
    </p:spTree>
    <p:extLst>
      <p:ext uri="{BB962C8B-B14F-4D97-AF65-F5344CB8AC3E}">
        <p14:creationId xmlns:p14="http://schemas.microsoft.com/office/powerpoint/2010/main" val="1577562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What is Energy Savings Performance Contracting (ESPC)?</a:t>
            </a:r>
            <a:r>
              <a:rPr lang="en-US" i="0" baseline="0" dirty="0" smtClean="0"/>
              <a:t>  </a:t>
            </a:r>
          </a:p>
          <a:p>
            <a:r>
              <a:rPr lang="en-US" i="0" baseline="0" dirty="0" smtClean="0"/>
              <a:t>A</a:t>
            </a:r>
            <a:r>
              <a:rPr lang="en-US" i="0" dirty="0" smtClean="0"/>
              <a:t>nd,  how does it work?  </a:t>
            </a:r>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What is Energy Performance Contracting (EPC)?</a:t>
            </a:r>
            <a:r>
              <a:rPr lang="en-US" i="0" baseline="0" dirty="0" smtClean="0"/>
              <a:t>  </a:t>
            </a:r>
          </a:p>
          <a:p>
            <a:r>
              <a:rPr lang="en-US" i="0" baseline="0" dirty="0" smtClean="0"/>
              <a:t>A</a:t>
            </a:r>
            <a:r>
              <a:rPr lang="en-US" i="0" dirty="0" smtClean="0"/>
              <a:t>nd,  how does it work?  </a:t>
            </a:r>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face some</a:t>
            </a:r>
            <a:r>
              <a:rPr lang="en-US" baseline="0" dirty="0" smtClean="0"/>
              <a:t> of these prob</a:t>
            </a:r>
            <a:r>
              <a:rPr lang="en-US" dirty="0" smtClean="0"/>
              <a:t>lems at your facility….</a:t>
            </a:r>
          </a:p>
          <a:p>
            <a:pPr marL="173153" indent="-173153">
              <a:buFont typeface="Arial" pitchFamily="34" charset="0"/>
              <a:buChar char="•"/>
            </a:pPr>
            <a:r>
              <a:rPr lang="en-US" dirty="0" smtClean="0"/>
              <a:t>There</a:t>
            </a:r>
            <a:r>
              <a:rPr lang="en-US" baseline="0" dirty="0" smtClean="0"/>
              <a:t> are always competing needs for the budget</a:t>
            </a:r>
          </a:p>
          <a:p>
            <a:pPr marL="173153" indent="-173153">
              <a:buFont typeface="Arial" pitchFamily="34" charset="0"/>
              <a:buChar char="•"/>
            </a:pPr>
            <a:r>
              <a:rPr lang="en-US" baseline="0" dirty="0" smtClean="0"/>
              <a:t>And, maintenance problems and comfort complaints likely keep you from doing better facility management like preventive maintenance</a:t>
            </a:r>
          </a:p>
          <a:p>
            <a:pPr marL="173153" indent="-173153">
              <a:buFont typeface="Arial" pitchFamily="34" charset="0"/>
              <a:buChar char="•"/>
            </a:pPr>
            <a:r>
              <a:rPr lang="en-US" baseline="0" dirty="0" smtClean="0"/>
              <a:t>You may have limited expertise on technologies</a:t>
            </a:r>
          </a:p>
          <a:p>
            <a:pPr marL="173153" indent="-173153">
              <a:buFont typeface="Arial" pitchFamily="34" charset="0"/>
              <a:buChar char="•"/>
            </a:pPr>
            <a:r>
              <a:rPr lang="en-US" baseline="0" dirty="0" smtClean="0"/>
              <a:t>And, you have too many demands on staff time to launch new projects</a:t>
            </a:r>
          </a:p>
          <a:p>
            <a:r>
              <a:rPr lang="en-US" baseline="0" dirty="0" smtClean="0"/>
              <a:t>Yet, you want to replace equipment and modernize your facilities!</a:t>
            </a:r>
          </a:p>
          <a:p>
            <a:pPr marL="173153" indent="-173153">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11</a:t>
            </a:fld>
            <a:endParaRPr lang="en-US" dirty="0"/>
          </a:p>
        </p:txBody>
      </p:sp>
    </p:spTree>
    <p:extLst>
      <p:ext uri="{BB962C8B-B14F-4D97-AF65-F5344CB8AC3E}">
        <p14:creationId xmlns:p14="http://schemas.microsoft.com/office/powerpoint/2010/main" val="40893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face these problems, </a:t>
            </a:r>
          </a:p>
          <a:p>
            <a:r>
              <a:rPr lang="en-US" dirty="0" smtClean="0"/>
              <a:t>	you</a:t>
            </a:r>
            <a:r>
              <a:rPr lang="en-US" baseline="0" dirty="0" smtClean="0"/>
              <a:t> are not alone</a:t>
            </a:r>
          </a:p>
          <a:p>
            <a:r>
              <a:rPr lang="en-US" baseline="0" dirty="0" smtClean="0"/>
              <a:t>An innovative solution to overcome these problems is energy savings performance contracting.  </a:t>
            </a:r>
          </a:p>
          <a:p>
            <a:r>
              <a:rPr lang="en-US" baseline="0" dirty="0" smtClean="0"/>
              <a:t>It’s a smart way to get better buildings.   </a:t>
            </a:r>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12</a:t>
            </a:fld>
            <a:endParaRPr lang="en-US" dirty="0"/>
          </a:p>
        </p:txBody>
      </p:sp>
    </p:spTree>
    <p:extLst>
      <p:ext uri="{BB962C8B-B14F-4D97-AF65-F5344CB8AC3E}">
        <p14:creationId xmlns:p14="http://schemas.microsoft.com/office/powerpoint/2010/main" val="206666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5486" indent="-294418" eaLnBrk="0" hangingPunct="0">
              <a:defRPr>
                <a:solidFill>
                  <a:schemeClr val="tx1"/>
                </a:solidFill>
                <a:latin typeface="Arial" pitchFamily="34" charset="0"/>
              </a:defRPr>
            </a:lvl2pPr>
            <a:lvl3pPr marL="1177670" indent="-235534" eaLnBrk="0" hangingPunct="0">
              <a:defRPr>
                <a:solidFill>
                  <a:schemeClr val="tx1"/>
                </a:solidFill>
                <a:latin typeface="Arial" pitchFamily="34" charset="0"/>
              </a:defRPr>
            </a:lvl3pPr>
            <a:lvl4pPr marL="1648737" indent="-235534" eaLnBrk="0" hangingPunct="0">
              <a:defRPr>
                <a:solidFill>
                  <a:schemeClr val="tx1"/>
                </a:solidFill>
                <a:latin typeface="Arial" pitchFamily="34" charset="0"/>
              </a:defRPr>
            </a:lvl4pPr>
            <a:lvl5pPr marL="2119805" indent="-235534" eaLnBrk="0" hangingPunct="0">
              <a:defRPr>
                <a:solidFill>
                  <a:schemeClr val="tx1"/>
                </a:solidFill>
                <a:latin typeface="Arial" pitchFamily="34" charset="0"/>
              </a:defRPr>
            </a:lvl5pPr>
            <a:lvl6pPr marL="2590872" indent="-235534" eaLnBrk="0" fontAlgn="base" hangingPunct="0">
              <a:spcBef>
                <a:spcPct val="0"/>
              </a:spcBef>
              <a:spcAft>
                <a:spcPct val="0"/>
              </a:spcAft>
              <a:defRPr>
                <a:solidFill>
                  <a:schemeClr val="tx1"/>
                </a:solidFill>
                <a:latin typeface="Arial" pitchFamily="34" charset="0"/>
              </a:defRPr>
            </a:lvl6pPr>
            <a:lvl7pPr marL="3061939" indent="-235534" eaLnBrk="0" fontAlgn="base" hangingPunct="0">
              <a:spcBef>
                <a:spcPct val="0"/>
              </a:spcBef>
              <a:spcAft>
                <a:spcPct val="0"/>
              </a:spcAft>
              <a:defRPr>
                <a:solidFill>
                  <a:schemeClr val="tx1"/>
                </a:solidFill>
                <a:latin typeface="Arial" pitchFamily="34" charset="0"/>
              </a:defRPr>
            </a:lvl7pPr>
            <a:lvl8pPr marL="3533009" indent="-235534" eaLnBrk="0" fontAlgn="base" hangingPunct="0">
              <a:spcBef>
                <a:spcPct val="0"/>
              </a:spcBef>
              <a:spcAft>
                <a:spcPct val="0"/>
              </a:spcAft>
              <a:defRPr>
                <a:solidFill>
                  <a:schemeClr val="tx1"/>
                </a:solidFill>
                <a:latin typeface="Arial" pitchFamily="34" charset="0"/>
              </a:defRPr>
            </a:lvl8pPr>
            <a:lvl9pPr marL="4004076" indent="-235534" eaLnBrk="0" fontAlgn="base" hangingPunct="0">
              <a:spcBef>
                <a:spcPct val="0"/>
              </a:spcBef>
              <a:spcAft>
                <a:spcPct val="0"/>
              </a:spcAft>
              <a:defRPr>
                <a:solidFill>
                  <a:schemeClr val="tx1"/>
                </a:solidFill>
                <a:latin typeface="Arial" pitchFamily="34" charset="0"/>
              </a:defRPr>
            </a:lvl9pPr>
          </a:lstStyle>
          <a:p>
            <a:pPr eaLnBrk="1" hangingPunct="1"/>
            <a:fld id="{ABF6F435-474E-4F67-A478-533827856A5F}" type="slidenum">
              <a:rPr lang="en-US" smtClean="0"/>
              <a:pPr eaLnBrk="1" hangingPunct="1"/>
              <a:t>13</a:t>
            </a:fld>
            <a:endParaRPr lang="en-US" dirty="0" smtClean="0"/>
          </a:p>
        </p:txBody>
      </p:sp>
      <p:sp>
        <p:nvSpPr>
          <p:cNvPr id="30723" name="Rectangle 2"/>
          <p:cNvSpPr>
            <a:spLocks noGrp="1" noRot="1" noChangeAspect="1" noChangeArrowheads="1" noTextEdit="1"/>
          </p:cNvSpPr>
          <p:nvPr>
            <p:ph type="sldImg"/>
          </p:nvPr>
        </p:nvSpPr>
        <p:spPr bwMode="auto">
          <a:xfrm>
            <a:off x="1206500" y="704850"/>
            <a:ext cx="4692650"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46997" y="4457897"/>
            <a:ext cx="5208482" cy="4226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Energy savings performance contracting takes advantage of the fact that energy saving projects pay for themselves.  </a:t>
            </a:r>
          </a:p>
          <a:p>
            <a:pPr eaLnBrk="1" hangingPunct="1">
              <a:spcBef>
                <a:spcPct val="0"/>
              </a:spcBef>
            </a:pPr>
            <a:endParaRPr lang="en-US" dirty="0" smtClean="0"/>
          </a:p>
          <a:p>
            <a:pPr eaLnBrk="1" hangingPunct="1">
              <a:spcBef>
                <a:spcPct val="0"/>
              </a:spcBef>
            </a:pPr>
            <a:r>
              <a:rPr lang="en-US" dirty="0" smtClean="0"/>
              <a:t>Savings stack up over time and accumulate to the point that they can pay for the  entire up-front cost of the project.  </a:t>
            </a:r>
          </a:p>
          <a:p>
            <a:pPr eaLnBrk="1" hangingPunct="1">
              <a:spcBef>
                <a:spcPct val="0"/>
              </a:spcBef>
            </a:pPr>
            <a:endParaRPr lang="en-US" dirty="0"/>
          </a:p>
          <a:p>
            <a:pPr eaLnBrk="1" hangingPunct="1">
              <a:spcBef>
                <a:spcPct val="0"/>
              </a:spcBef>
            </a:pPr>
            <a:r>
              <a:rPr lang="en-US" dirty="0" smtClean="0"/>
              <a:t>It’s a way to upgrade your facilities without dipping into your capital budget, using future cost savings to pay for projects.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5486" indent="-294418" eaLnBrk="0" hangingPunct="0">
              <a:defRPr>
                <a:solidFill>
                  <a:schemeClr val="tx1"/>
                </a:solidFill>
                <a:latin typeface="Arial" pitchFamily="34" charset="0"/>
              </a:defRPr>
            </a:lvl2pPr>
            <a:lvl3pPr marL="1177670" indent="-235534" eaLnBrk="0" hangingPunct="0">
              <a:defRPr>
                <a:solidFill>
                  <a:schemeClr val="tx1"/>
                </a:solidFill>
                <a:latin typeface="Arial" pitchFamily="34" charset="0"/>
              </a:defRPr>
            </a:lvl3pPr>
            <a:lvl4pPr marL="1648737" indent="-235534" eaLnBrk="0" hangingPunct="0">
              <a:defRPr>
                <a:solidFill>
                  <a:schemeClr val="tx1"/>
                </a:solidFill>
                <a:latin typeface="Arial" pitchFamily="34" charset="0"/>
              </a:defRPr>
            </a:lvl4pPr>
            <a:lvl5pPr marL="2119805" indent="-235534" eaLnBrk="0" hangingPunct="0">
              <a:defRPr>
                <a:solidFill>
                  <a:schemeClr val="tx1"/>
                </a:solidFill>
                <a:latin typeface="Arial" pitchFamily="34" charset="0"/>
              </a:defRPr>
            </a:lvl5pPr>
            <a:lvl6pPr marL="2590872" indent="-235534" eaLnBrk="0" fontAlgn="base" hangingPunct="0">
              <a:spcBef>
                <a:spcPct val="0"/>
              </a:spcBef>
              <a:spcAft>
                <a:spcPct val="0"/>
              </a:spcAft>
              <a:defRPr>
                <a:solidFill>
                  <a:schemeClr val="tx1"/>
                </a:solidFill>
                <a:latin typeface="Arial" pitchFamily="34" charset="0"/>
              </a:defRPr>
            </a:lvl6pPr>
            <a:lvl7pPr marL="3061939" indent="-235534" eaLnBrk="0" fontAlgn="base" hangingPunct="0">
              <a:spcBef>
                <a:spcPct val="0"/>
              </a:spcBef>
              <a:spcAft>
                <a:spcPct val="0"/>
              </a:spcAft>
              <a:defRPr>
                <a:solidFill>
                  <a:schemeClr val="tx1"/>
                </a:solidFill>
                <a:latin typeface="Arial" pitchFamily="34" charset="0"/>
              </a:defRPr>
            </a:lvl7pPr>
            <a:lvl8pPr marL="3533009" indent="-235534" eaLnBrk="0" fontAlgn="base" hangingPunct="0">
              <a:spcBef>
                <a:spcPct val="0"/>
              </a:spcBef>
              <a:spcAft>
                <a:spcPct val="0"/>
              </a:spcAft>
              <a:defRPr>
                <a:solidFill>
                  <a:schemeClr val="tx1"/>
                </a:solidFill>
                <a:latin typeface="Arial" pitchFamily="34" charset="0"/>
              </a:defRPr>
            </a:lvl8pPr>
            <a:lvl9pPr marL="4004076" indent="-235534" eaLnBrk="0" fontAlgn="base" hangingPunct="0">
              <a:spcBef>
                <a:spcPct val="0"/>
              </a:spcBef>
              <a:spcAft>
                <a:spcPct val="0"/>
              </a:spcAft>
              <a:defRPr>
                <a:solidFill>
                  <a:schemeClr val="tx1"/>
                </a:solidFill>
                <a:latin typeface="Arial" pitchFamily="34" charset="0"/>
              </a:defRPr>
            </a:lvl9pPr>
          </a:lstStyle>
          <a:p>
            <a:pPr eaLnBrk="1" hangingPunct="1"/>
            <a:fld id="{A3A093F7-AEC7-4D18-9C66-9355C87E266C}" type="slidenum">
              <a:rPr lang="en-US" smtClean="0"/>
              <a:pPr eaLnBrk="1" hangingPunct="1"/>
              <a:t>14</a:t>
            </a:fld>
            <a:endParaRPr lang="en-US" dirty="0" smtClean="0"/>
          </a:p>
        </p:txBody>
      </p:sp>
      <p:sp>
        <p:nvSpPr>
          <p:cNvPr id="31747" name="Rectangle 2"/>
          <p:cNvSpPr>
            <a:spLocks noGrp="1" noRot="1" noChangeAspect="1" noChangeArrowheads="1" noTextEdit="1"/>
          </p:cNvSpPr>
          <p:nvPr>
            <p:ph type="sldImg"/>
          </p:nvPr>
        </p:nvSpPr>
        <p:spPr bwMode="auto">
          <a:xfrm>
            <a:off x="1208088" y="703263"/>
            <a:ext cx="4694237" cy="3522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698683" y="4540486"/>
            <a:ext cx="5682622" cy="4224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pie on the left shows the annual budget, where a portion of the pie is for</a:t>
            </a:r>
          </a:p>
          <a:p>
            <a:pPr eaLnBrk="1" hangingPunct="1">
              <a:spcBef>
                <a:spcPct val="0"/>
              </a:spcBef>
            </a:pPr>
            <a:r>
              <a:rPr lang="en-US" dirty="0" smtClean="0"/>
              <a:t>energy costs and another portion is for maintenance costs.  </a:t>
            </a:r>
          </a:p>
          <a:p>
            <a:pPr eaLnBrk="1" hangingPunct="1">
              <a:spcBef>
                <a:spcPct val="0"/>
              </a:spcBef>
            </a:pPr>
            <a:endParaRPr lang="en-US" dirty="0" smtClean="0"/>
          </a:p>
          <a:p>
            <a:pPr eaLnBrk="1" hangingPunct="1">
              <a:spcBef>
                <a:spcPct val="0"/>
              </a:spcBef>
            </a:pPr>
            <a:r>
              <a:rPr lang="en-US" dirty="0" smtClean="0"/>
              <a:t>The pie on the right shows  what that budget would look like after installing energy-saving equipment.  Both utility &amp; maintenance costs are reduced, freeing up a portion of the budget pie to pay for the improvements over time.  </a:t>
            </a:r>
          </a:p>
          <a:p>
            <a:pPr eaLnBrk="1" hangingPunct="1">
              <a:spcBef>
                <a:spcPct val="0"/>
              </a:spcBef>
            </a:pPr>
            <a:endParaRPr lang="en-US" dirty="0" smtClean="0"/>
          </a:p>
          <a:p>
            <a:pPr eaLnBrk="1" hangingPunct="1">
              <a:spcBef>
                <a:spcPct val="0"/>
              </a:spcBef>
            </a:pPr>
            <a:r>
              <a:rPr lang="en-US" dirty="0" smtClean="0"/>
              <a:t>So, facility owners can make the building improvements right away without impacting the capital budget, and without competing for budget approval.  </a:t>
            </a:r>
          </a:p>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Projects are </a:t>
            </a:r>
            <a:r>
              <a:rPr lang="en-US" dirty="0" smtClean="0"/>
              <a:t>financed, then </a:t>
            </a:r>
            <a:r>
              <a:rPr lang="en-US" dirty="0"/>
              <a:t>set up as a </a:t>
            </a:r>
            <a:r>
              <a:rPr lang="en-US" dirty="0" smtClean="0"/>
              <a:t>15-year (maximum) lease-purchase</a:t>
            </a:r>
            <a:r>
              <a:rPr lang="en-US" baseline="0" dirty="0" smtClean="0"/>
              <a:t> – a municipal tax-exempt lease-purchase agreement - </a:t>
            </a:r>
            <a:r>
              <a:rPr lang="en-US" dirty="0" smtClean="0"/>
              <a:t>where </a:t>
            </a:r>
            <a:r>
              <a:rPr lang="en-US" dirty="0"/>
              <a:t>the annual savings are </a:t>
            </a:r>
            <a:r>
              <a:rPr lang="en-US" u="sng" dirty="0"/>
              <a:t>guaranteed</a:t>
            </a:r>
            <a:r>
              <a:rPr lang="en-US" dirty="0"/>
              <a:t> to make the annual lease-purchase payment.  </a:t>
            </a:r>
            <a:endParaRPr lang="en-US" dirty="0" smtClean="0"/>
          </a:p>
          <a:p>
            <a:pPr eaLnBrk="1" hangingPunct="1">
              <a:spcBef>
                <a:spcPct val="0"/>
              </a:spcBef>
            </a:pPr>
            <a:endParaRPr lang="en-US" dirty="0" smtClean="0"/>
          </a:p>
          <a:p>
            <a:pPr eaLnBrk="1" hangingPunct="1">
              <a:spcBef>
                <a:spcPct val="0"/>
              </a:spcBef>
            </a:pPr>
            <a:r>
              <a:rPr lang="en-US" dirty="0" smtClean="0"/>
              <a:t>Under treasurer rulings, it’s often not considered debt because it’s paid through annual</a:t>
            </a:r>
            <a:r>
              <a:rPr lang="en-US" baseline="0" dirty="0" smtClean="0"/>
              <a:t> budget savings and doesn’t impact the debt ceiling (it’s annually renewable and subject to annual appropriations).  </a:t>
            </a:r>
          </a:p>
          <a:p>
            <a:pPr eaLnBrk="1" hangingPunct="1">
              <a:spcBef>
                <a:spcPct val="0"/>
              </a:spcBef>
            </a:pPr>
            <a:endParaRPr lang="en-US" baseline="0" dirty="0" smtClean="0"/>
          </a:p>
          <a:p>
            <a:pPr eaLnBrk="1" hangingPunct="1">
              <a:spcBef>
                <a:spcPct val="0"/>
              </a:spcBef>
            </a:pPr>
            <a:r>
              <a:rPr lang="en-US" baseline="0" dirty="0" smtClean="0"/>
              <a:t>It’s intended to be 100% paid for through resulting savings, but other funding sources could be blended in to further expand the scope of the project and achieve even more savings.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15</a:t>
            </a:fld>
            <a:endParaRPr lang="en-US" dirty="0"/>
          </a:p>
        </p:txBody>
      </p:sp>
    </p:spTree>
    <p:extLst>
      <p:ext uri="{BB962C8B-B14F-4D97-AF65-F5344CB8AC3E}">
        <p14:creationId xmlns:p14="http://schemas.microsoft.com/office/powerpoint/2010/main" val="364213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the </a:t>
            </a:r>
            <a:r>
              <a:rPr lang="en-US" baseline="0" dirty="0" smtClean="0"/>
              <a:t>long-term view.  </a:t>
            </a:r>
          </a:p>
          <a:p>
            <a:endParaRPr lang="en-US" baseline="0" dirty="0" smtClean="0"/>
          </a:p>
          <a:p>
            <a:r>
              <a:rPr lang="en-US" baseline="0" dirty="0" smtClean="0"/>
              <a:t>The blue segments show</a:t>
            </a:r>
            <a:r>
              <a:rPr lang="en-US" dirty="0" smtClean="0"/>
              <a:t> t</a:t>
            </a:r>
            <a:r>
              <a:rPr lang="en-US" baseline="0" dirty="0" smtClean="0"/>
              <a:t>he true utility costs before and after retrofits.  </a:t>
            </a:r>
          </a:p>
          <a:p>
            <a:endParaRPr lang="en-US" baseline="0" dirty="0" smtClean="0"/>
          </a:p>
          <a:p>
            <a:r>
              <a:rPr lang="en-US" baseline="0" dirty="0" smtClean="0"/>
              <a:t>The red segments show</a:t>
            </a:r>
            <a:r>
              <a:rPr lang="en-US" dirty="0" smtClean="0"/>
              <a:t> </a:t>
            </a:r>
            <a:r>
              <a:rPr lang="en-US" baseline="0" dirty="0" smtClean="0"/>
              <a:t>the savings that are captured to pay for the projects throughout the financing term.</a:t>
            </a:r>
          </a:p>
          <a:p>
            <a:endParaRPr lang="en-US" baseline="0" dirty="0" smtClean="0"/>
          </a:p>
          <a:p>
            <a:r>
              <a:rPr lang="en-US" baseline="0" dirty="0" smtClean="0"/>
              <a:t>The green  segments show that savings continue to accrue</a:t>
            </a:r>
            <a:r>
              <a:rPr lang="en-US" dirty="0" smtClean="0"/>
              <a:t> </a:t>
            </a:r>
            <a:r>
              <a:rPr lang="en-US" baseline="0" dirty="0" smtClean="0"/>
              <a:t>after the projects are paid for and that you get to reap those savings through the remaining life of the equipment.  </a:t>
            </a:r>
          </a:p>
          <a:p>
            <a:endParaRPr lang="en-US" baseline="0" dirty="0" smtClean="0"/>
          </a:p>
          <a:p>
            <a:r>
              <a:rPr lang="en-US" baseline="0" dirty="0" smtClean="0"/>
              <a:t>The purple segments  at the top show</a:t>
            </a:r>
            <a:r>
              <a:rPr lang="en-US" dirty="0" smtClean="0"/>
              <a:t> </a:t>
            </a:r>
            <a:r>
              <a:rPr lang="en-US" baseline="0" dirty="0" smtClean="0"/>
              <a:t>that as utility costs escalate more than planned, you reap those savings as well.  </a:t>
            </a:r>
          </a:p>
          <a:p>
            <a:endParaRPr lang="en-US" baseline="0" dirty="0" smtClean="0"/>
          </a:p>
          <a:p>
            <a:r>
              <a:rPr lang="en-US" baseline="0" dirty="0" smtClean="0"/>
              <a:t>We often call “savings” “avoided costs” to avoid the misinterpretation that those moneys are available – the bulk of the savings are committed to pay for the projects.  </a:t>
            </a:r>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16</a:t>
            </a:fld>
            <a:endParaRPr lang="en-US" dirty="0"/>
          </a:p>
        </p:txBody>
      </p:sp>
    </p:spTree>
    <p:extLst>
      <p:ext uri="{BB962C8B-B14F-4D97-AF65-F5344CB8AC3E}">
        <p14:creationId xmlns:p14="http://schemas.microsoft.com/office/powerpoint/2010/main" val="175886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696913"/>
            <a:ext cx="4695825" cy="3522662"/>
          </a:xfrm>
        </p:spPr>
      </p:sp>
      <p:sp>
        <p:nvSpPr>
          <p:cNvPr id="3" name="Notes Placeholder 2"/>
          <p:cNvSpPr>
            <a:spLocks noGrp="1"/>
          </p:cNvSpPr>
          <p:nvPr>
            <p:ph type="body" idx="1"/>
          </p:nvPr>
        </p:nvSpPr>
        <p:spPr/>
        <p:txBody>
          <a:bodyPr/>
          <a:lstStyle/>
          <a:p>
            <a:r>
              <a:rPr lang="en-US" dirty="0" smtClean="0"/>
              <a:t>The key to making this happen is an</a:t>
            </a:r>
            <a:r>
              <a:rPr lang="en-US" baseline="0" dirty="0" smtClean="0"/>
              <a:t> energy service company, </a:t>
            </a:r>
            <a:r>
              <a:rPr lang="en-US" dirty="0" smtClean="0"/>
              <a:t>or ESCO.  </a:t>
            </a:r>
          </a:p>
          <a:p>
            <a:endParaRPr lang="en-US" dirty="0" smtClean="0"/>
          </a:p>
          <a:p>
            <a:r>
              <a:rPr lang="en-US" dirty="0" smtClean="0"/>
              <a:t>The ESCO will</a:t>
            </a:r>
            <a:r>
              <a:rPr lang="en-US" baseline="0" dirty="0" smtClean="0"/>
              <a:t> bring a team of specialists to tackle every aspect of your project.  </a:t>
            </a:r>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17</a:t>
            </a:fld>
            <a:endParaRPr lang="en-US" dirty="0"/>
          </a:p>
        </p:txBody>
      </p:sp>
    </p:spTree>
    <p:extLst>
      <p:ext uri="{BB962C8B-B14F-4D97-AF65-F5344CB8AC3E}">
        <p14:creationId xmlns:p14="http://schemas.microsoft.com/office/powerpoint/2010/main" val="387270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481">
              <a:defRPr/>
            </a:pPr>
            <a:r>
              <a:rPr lang="en-US" dirty="0" smtClean="0"/>
              <a:t>You contract with your selected ESCO who will put the pieces together in a turnkey approach.  </a:t>
            </a:r>
          </a:p>
          <a:p>
            <a:pPr defTabSz="923481">
              <a:defRPr/>
            </a:pPr>
            <a:endParaRPr lang="en-US" dirty="0" smtClean="0"/>
          </a:p>
          <a:p>
            <a:pPr marL="173153" indent="-173153" defTabSz="923481">
              <a:buFont typeface="Arial" pitchFamily="34" charset="0"/>
              <a:buChar char="•"/>
              <a:defRPr/>
            </a:pPr>
            <a:r>
              <a:rPr lang="en-US" dirty="0" smtClean="0"/>
              <a:t>The ESCO will first identify and evaluate</a:t>
            </a:r>
            <a:r>
              <a:rPr lang="en-US" baseline="0" dirty="0" smtClean="0"/>
              <a:t> project opportunities, </a:t>
            </a:r>
          </a:p>
          <a:p>
            <a:pPr marL="173153" indent="-173153" defTabSz="923481">
              <a:buFont typeface="Arial" pitchFamily="34" charset="0"/>
              <a:buChar char="•"/>
              <a:defRPr/>
            </a:pPr>
            <a:r>
              <a:rPr lang="en-US" baseline="0" dirty="0" smtClean="0"/>
              <a:t>Then help arrange for financing and bring-in other funding sources that may be available</a:t>
            </a:r>
          </a:p>
          <a:p>
            <a:pPr marL="173153" indent="-173153" defTabSz="923481">
              <a:buFont typeface="Arial" pitchFamily="34" charset="0"/>
              <a:buChar char="•"/>
              <a:defRPr/>
            </a:pPr>
            <a:r>
              <a:rPr lang="en-US" baseline="0" dirty="0" smtClean="0"/>
              <a:t>Once the performance contract is signed, the ESCO will design, install, commission, and manage projects.  </a:t>
            </a:r>
          </a:p>
          <a:p>
            <a:pPr marL="173153" indent="-173153" defTabSz="923481">
              <a:buFont typeface="Arial" pitchFamily="34" charset="0"/>
              <a:buChar char="•"/>
              <a:defRPr/>
            </a:pPr>
            <a:r>
              <a:rPr lang="en-US" baseline="0" dirty="0" smtClean="0"/>
              <a:t>Another critical piece is that the ESCO will measure and verify savings, applying the measurement and verification plan that was developed before signing the contract.  </a:t>
            </a:r>
          </a:p>
          <a:p>
            <a:pPr marL="173153" indent="-173153" defTabSz="923481">
              <a:buFont typeface="Arial" pitchFamily="34" charset="0"/>
              <a:buChar char="•"/>
              <a:defRPr/>
            </a:pPr>
            <a:r>
              <a:rPr lang="en-US" baseline="0" dirty="0" smtClean="0"/>
              <a:t>The ESCO will train staff to ensure savings over the long term.  And, the ESCO can provide ongoing maintenance services as negotiated in the contract.  </a:t>
            </a:r>
          </a:p>
          <a:p>
            <a:pPr marL="173153" indent="-173153" defTabSz="923481">
              <a:buFont typeface="Arial" pitchFamily="34" charset="0"/>
              <a:buChar char="•"/>
              <a:defRPr/>
            </a:pPr>
            <a:r>
              <a:rPr lang="en-US" baseline="0" dirty="0" smtClean="0"/>
              <a:t>Most importantly, the ESCO will guarantee that savings cover all costs (and pay the difference if they don’t!)</a:t>
            </a:r>
          </a:p>
          <a:p>
            <a:pPr marL="173153" indent="-173153" defTabSz="923481">
              <a:buFont typeface="Arial" pitchFamily="34" charset="0"/>
              <a:buChar char="•"/>
              <a:defRPr/>
            </a:pPr>
            <a:r>
              <a:rPr lang="en-US" baseline="0" dirty="0" smtClean="0"/>
              <a:t>So, the ESCO puts all the pieces together in a turnkey approach.  </a:t>
            </a:r>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18</a:t>
            </a:fld>
            <a:endParaRPr lang="en-US" dirty="0"/>
          </a:p>
        </p:txBody>
      </p:sp>
    </p:spTree>
    <p:extLst>
      <p:ext uri="{BB962C8B-B14F-4D97-AF65-F5344CB8AC3E}">
        <p14:creationId xmlns:p14="http://schemas.microsoft.com/office/powerpoint/2010/main" val="427101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5486" indent="-294418" eaLnBrk="0" hangingPunct="0">
              <a:defRPr>
                <a:solidFill>
                  <a:schemeClr val="tx1"/>
                </a:solidFill>
                <a:latin typeface="Arial" pitchFamily="34" charset="0"/>
              </a:defRPr>
            </a:lvl2pPr>
            <a:lvl3pPr marL="1177670" indent="-235534" eaLnBrk="0" hangingPunct="0">
              <a:defRPr>
                <a:solidFill>
                  <a:schemeClr val="tx1"/>
                </a:solidFill>
                <a:latin typeface="Arial" pitchFamily="34" charset="0"/>
              </a:defRPr>
            </a:lvl3pPr>
            <a:lvl4pPr marL="1648737" indent="-235534" eaLnBrk="0" hangingPunct="0">
              <a:defRPr>
                <a:solidFill>
                  <a:schemeClr val="tx1"/>
                </a:solidFill>
                <a:latin typeface="Arial" pitchFamily="34" charset="0"/>
              </a:defRPr>
            </a:lvl4pPr>
            <a:lvl5pPr marL="2119805" indent="-235534" eaLnBrk="0" hangingPunct="0">
              <a:defRPr>
                <a:solidFill>
                  <a:schemeClr val="tx1"/>
                </a:solidFill>
                <a:latin typeface="Arial" pitchFamily="34" charset="0"/>
              </a:defRPr>
            </a:lvl5pPr>
            <a:lvl6pPr marL="2590872" indent="-235534" eaLnBrk="0" fontAlgn="base" hangingPunct="0">
              <a:spcBef>
                <a:spcPct val="0"/>
              </a:spcBef>
              <a:spcAft>
                <a:spcPct val="0"/>
              </a:spcAft>
              <a:defRPr>
                <a:solidFill>
                  <a:schemeClr val="tx1"/>
                </a:solidFill>
                <a:latin typeface="Arial" pitchFamily="34" charset="0"/>
              </a:defRPr>
            </a:lvl6pPr>
            <a:lvl7pPr marL="3061939" indent="-235534" eaLnBrk="0" fontAlgn="base" hangingPunct="0">
              <a:spcBef>
                <a:spcPct val="0"/>
              </a:spcBef>
              <a:spcAft>
                <a:spcPct val="0"/>
              </a:spcAft>
              <a:defRPr>
                <a:solidFill>
                  <a:schemeClr val="tx1"/>
                </a:solidFill>
                <a:latin typeface="Arial" pitchFamily="34" charset="0"/>
              </a:defRPr>
            </a:lvl7pPr>
            <a:lvl8pPr marL="3533009" indent="-235534" eaLnBrk="0" fontAlgn="base" hangingPunct="0">
              <a:spcBef>
                <a:spcPct val="0"/>
              </a:spcBef>
              <a:spcAft>
                <a:spcPct val="0"/>
              </a:spcAft>
              <a:defRPr>
                <a:solidFill>
                  <a:schemeClr val="tx1"/>
                </a:solidFill>
                <a:latin typeface="Arial" pitchFamily="34" charset="0"/>
              </a:defRPr>
            </a:lvl8pPr>
            <a:lvl9pPr marL="4004076" indent="-235534" eaLnBrk="0" fontAlgn="base" hangingPunct="0">
              <a:spcBef>
                <a:spcPct val="0"/>
              </a:spcBef>
              <a:spcAft>
                <a:spcPct val="0"/>
              </a:spcAft>
              <a:defRPr>
                <a:solidFill>
                  <a:schemeClr val="tx1"/>
                </a:solidFill>
                <a:latin typeface="Arial" pitchFamily="34" charset="0"/>
              </a:defRPr>
            </a:lvl9pPr>
          </a:lstStyle>
          <a:p>
            <a:pPr eaLnBrk="1" hangingPunct="1"/>
            <a:fld id="{7B6AD833-1114-4F26-8804-44F19D5FEFA6}" type="slidenum">
              <a:rPr lang="en-US" smtClean="0"/>
              <a:pPr eaLnBrk="1" hangingPunct="1"/>
              <a:t>19</a:t>
            </a:fld>
            <a:endParaRPr lang="en-US" dirty="0"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shows the contractual arrangement. Between the three parties including the financing partner.  </a:t>
            </a:r>
          </a:p>
          <a:p>
            <a:pPr eaLnBrk="1" hangingPunct="1">
              <a:spcBef>
                <a:spcPct val="0"/>
              </a:spcBef>
            </a:pPr>
            <a:endParaRPr lang="en-US" dirty="0" smtClean="0"/>
          </a:p>
          <a:p>
            <a:pPr eaLnBrk="1" hangingPunct="1">
              <a:spcBef>
                <a:spcPct val="0"/>
              </a:spcBef>
            </a:pPr>
            <a:r>
              <a:rPr lang="en-US" dirty="0" smtClean="0"/>
              <a:t>The facility owner has a contract with the ESCO and a parallel contract with a financing company.  </a:t>
            </a:r>
            <a:r>
              <a:rPr lang="en-US" dirty="0"/>
              <a:t> </a:t>
            </a:r>
            <a:r>
              <a:rPr lang="en-US" dirty="0" smtClean="0"/>
              <a:t>The ESCO typically does not provide financing but will facilitate the financial partnership.</a:t>
            </a:r>
            <a:r>
              <a:rPr lang="en-US" baseline="0" dirty="0" smtClean="0"/>
              <a:t>  </a:t>
            </a:r>
            <a:endParaRPr lang="en-US" dirty="0" smtClean="0"/>
          </a:p>
          <a:p>
            <a:pPr eaLnBrk="1" hangingPunct="1">
              <a:spcBef>
                <a:spcPct val="0"/>
              </a:spcBef>
            </a:pPr>
            <a:endParaRPr lang="en-US" dirty="0" smtClean="0"/>
          </a:p>
          <a:p>
            <a:pPr eaLnBrk="1" hangingPunct="1">
              <a:spcBef>
                <a:spcPct val="0"/>
              </a:spcBef>
            </a:pPr>
            <a:r>
              <a:rPr lang="en-US" dirty="0" smtClean="0"/>
              <a:t>What connects the ESCO and the financial partner is the performance guarantee, </a:t>
            </a:r>
          </a:p>
          <a:p>
            <a:pPr eaLnBrk="1" hangingPunct="1">
              <a:spcBef>
                <a:spcPct val="0"/>
              </a:spcBef>
            </a:pPr>
            <a:r>
              <a:rPr lang="en-US" dirty="0" smtClean="0"/>
              <a:t>where the ESCO bears the financial risk of the project and  guarantees that savings will meet </a:t>
            </a:r>
            <a:r>
              <a:rPr lang="en-US" dirty="0"/>
              <a:t> </a:t>
            </a:r>
            <a:r>
              <a:rPr lang="en-US" dirty="0" smtClean="0"/>
              <a:t>the annual financing payment, making the customer whole to pay the financing company in the event of any shortfall in guaranteed level of savings.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13769"/>
            <a:fld id="{B7F21355-EA86-4BBB-A2A1-79B84F8CC80B}" type="slidenum">
              <a:rPr lang="en-US" smtClean="0">
                <a:ea typeface="ＭＳ Ｐゴシック" pitchFamily="34" charset="-128"/>
              </a:rPr>
              <a:pPr defTabSz="913769"/>
              <a:t>20</a:t>
            </a:fld>
            <a:endParaRPr lang="en-US" dirty="0" smtClean="0">
              <a:ea typeface="ＭＳ Ｐゴシック" pitchFamily="34" charset="-128"/>
            </a:endParaRPr>
          </a:p>
        </p:txBody>
      </p:sp>
      <p:sp>
        <p:nvSpPr>
          <p:cNvPr id="9933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1027"/>
          <p:cNvSpPr>
            <a:spLocks noGrp="1" noChangeArrowheads="1"/>
          </p:cNvSpPr>
          <p:nvPr>
            <p:ph type="body" idx="1"/>
          </p:nvPr>
        </p:nvSpPr>
        <p:spPr>
          <a:noFill/>
          <a:ln/>
        </p:spPr>
        <p:txBody>
          <a:bodyPr/>
          <a:lstStyle/>
          <a:p>
            <a:pPr eaLnBrk="1" hangingPunct="1"/>
            <a:r>
              <a:rPr lang="en-US" dirty="0" smtClean="0">
                <a:latin typeface="Times" pitchFamily="-106" charset="0"/>
                <a:ea typeface="ＭＳ Ｐゴシック" pitchFamily="34" charset="-128"/>
              </a:rPr>
              <a:t>ESPC projects  can potentially include anything that saves energy and water costs as well as operational and maintenance costs.  </a:t>
            </a:r>
          </a:p>
          <a:p>
            <a:pPr eaLnBrk="1" hangingPunct="1"/>
            <a:endParaRPr lang="en-US" dirty="0">
              <a:latin typeface="Times" pitchFamily="-106" charset="0"/>
              <a:ea typeface="ＭＳ Ｐゴシック" pitchFamily="34" charset="-128"/>
            </a:endParaRPr>
          </a:p>
          <a:p>
            <a:pPr eaLnBrk="1" hangingPunct="1"/>
            <a:r>
              <a:rPr lang="en-US" dirty="0" smtClean="0">
                <a:latin typeface="Times" pitchFamily="-106" charset="0"/>
                <a:ea typeface="ＭＳ Ｐゴシック" pitchFamily="34" charset="-128"/>
              </a:rPr>
              <a:t>This leads to a broad range of measures such as the ones listed.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A2AFE-AB84-424C-B523-1DAB17C875B7}" type="slidenum">
              <a:rPr lang="en-US"/>
              <a:pPr/>
              <a:t>21</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r>
              <a:rPr lang="en-US" sz="1000" dirty="0"/>
              <a:t>These are the steps to implement a successful energy savings performance contract. </a:t>
            </a:r>
          </a:p>
          <a:p>
            <a:r>
              <a:rPr lang="en-US" sz="1000" dirty="0"/>
              <a:t>We </a:t>
            </a:r>
            <a:r>
              <a:rPr lang="en-US" sz="1000" dirty="0" smtClean="0"/>
              <a:t>have </a:t>
            </a:r>
            <a:r>
              <a:rPr lang="en-US" sz="1000" dirty="0"/>
              <a:t>tools and services to support you in each step.  </a:t>
            </a:r>
          </a:p>
          <a:p>
            <a:r>
              <a:rPr lang="en-US" sz="1000" dirty="0"/>
              <a:t>First, decide if performance contracting is right for you (assess your needs and the potential benefits)</a:t>
            </a:r>
          </a:p>
          <a:p>
            <a:r>
              <a:rPr lang="en-US" sz="1000" dirty="0"/>
              <a:t>	Our program services include….</a:t>
            </a:r>
          </a:p>
          <a:p>
            <a:r>
              <a:rPr lang="en-US" sz="1000" dirty="0"/>
              <a:t>Once you’ve got the “go” decision, develop an RFP to select an ESCO, using our model RFP and getting support from your procurement department. </a:t>
            </a:r>
          </a:p>
          <a:p>
            <a:r>
              <a:rPr lang="en-US" sz="1000" dirty="0"/>
              <a:t>	Our services for this step are….</a:t>
            </a:r>
          </a:p>
          <a:p>
            <a:r>
              <a:rPr lang="en-US" sz="1000" dirty="0"/>
              <a:t>You’ll contract with your ESCO to do an investment grade audit.  </a:t>
            </a:r>
          </a:p>
          <a:p>
            <a:r>
              <a:rPr lang="en-US" sz="1000" dirty="0"/>
              <a:t>	We have a model audit contract you can customize and have your attorney review.  We can then help you….</a:t>
            </a:r>
          </a:p>
          <a:p>
            <a:r>
              <a:rPr lang="en-US" sz="1000" dirty="0"/>
              <a:t>After reviewing the audit report, you’ll negotiate with the ESCO to develop an energy savings performance contract.  This is the “implementation” contract.  Make sure it’s thoroughly documented.  </a:t>
            </a:r>
          </a:p>
          <a:p>
            <a:pPr lvl="1"/>
            <a:r>
              <a:rPr lang="en-US" sz="1000" dirty="0"/>
              <a:t>Again, we have a model contract for you to develop with your ESCO and attorney.  Our services to help you through the performance contract include…..   </a:t>
            </a:r>
          </a:p>
          <a:p>
            <a:pPr lvl="0"/>
            <a:r>
              <a:rPr lang="en-US" sz="1000" dirty="0"/>
              <a:t>Finally, after the installation you’ll regularly monitor the results and critically review the M&amp;V reports.  Our services at this stage include…</a:t>
            </a:r>
          </a:p>
          <a:p>
            <a:r>
              <a:rPr lang="en-US" sz="100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good reasons  to implement an energy savings performance contracting project.  It’s important to consider the risks  at the onset and develop a plan to manage those risks.  </a:t>
            </a:r>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22</a:t>
            </a:fld>
            <a:endParaRPr lang="en-US" dirty="0"/>
          </a:p>
        </p:txBody>
      </p:sp>
    </p:spTree>
    <p:extLst>
      <p:ext uri="{BB962C8B-B14F-4D97-AF65-F5344CB8AC3E}">
        <p14:creationId xmlns:p14="http://schemas.microsoft.com/office/powerpoint/2010/main" val="304854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government decision-makers there are many appealing reasons to implement energy savings performance contracting projects.  </a:t>
            </a:r>
          </a:p>
          <a:p>
            <a:endParaRPr lang="en-US" baseline="0" dirty="0" smtClean="0"/>
          </a:p>
          <a:p>
            <a:pPr eaLnBrk="1" hangingPunct="1">
              <a:spcBef>
                <a:spcPct val="0"/>
              </a:spcBef>
            </a:pPr>
            <a:r>
              <a:rPr lang="en-US" dirty="0" smtClean="0"/>
              <a:t>Looking at the big picture from the state and national perspective, wide-spread use of ESPC  effects:   </a:t>
            </a:r>
          </a:p>
          <a:p>
            <a:pPr marL="173153" indent="-173153" eaLnBrk="1" hangingPunct="1">
              <a:spcBef>
                <a:spcPct val="0"/>
              </a:spcBef>
              <a:buFont typeface="Arial" pitchFamily="34" charset="0"/>
              <a:buChar char="•"/>
            </a:pPr>
            <a:r>
              <a:rPr lang="en-US" dirty="0" smtClean="0"/>
              <a:t>Infrastructure modernization on a huge scale.  </a:t>
            </a:r>
          </a:p>
          <a:p>
            <a:pPr marL="173153" indent="-173153" eaLnBrk="1" hangingPunct="1">
              <a:spcBef>
                <a:spcPct val="0"/>
              </a:spcBef>
              <a:buFont typeface="Arial" pitchFamily="34" charset="0"/>
              <a:buChar char="•"/>
            </a:pPr>
            <a:r>
              <a:rPr lang="en-US" dirty="0" smtClean="0"/>
              <a:t>Long-term reduction in energy use dents our dependence on foreign oil.  </a:t>
            </a:r>
          </a:p>
          <a:p>
            <a:pPr marL="173153" indent="-173153" eaLnBrk="1" hangingPunct="1">
              <a:spcBef>
                <a:spcPct val="0"/>
              </a:spcBef>
              <a:buFont typeface="Arial" pitchFamily="34" charset="0"/>
              <a:buChar char="•"/>
            </a:pPr>
            <a:r>
              <a:rPr lang="en-US" dirty="0" smtClean="0"/>
              <a:t>Environmental stewardship which now is becoming a driver for EE.  </a:t>
            </a:r>
          </a:p>
          <a:p>
            <a:pPr marL="173153" indent="-173153" eaLnBrk="1" hangingPunct="1">
              <a:spcBef>
                <a:spcPct val="0"/>
              </a:spcBef>
              <a:buFont typeface="Arial" pitchFamily="34" charset="0"/>
              <a:buChar char="•"/>
            </a:pPr>
            <a:r>
              <a:rPr lang="en-US" dirty="0" smtClean="0"/>
              <a:t>And, benefits our nation’s safety .  </a:t>
            </a:r>
          </a:p>
          <a:p>
            <a:pPr marL="173153" indent="-173153" eaLnBrk="1" hangingPunct="1">
              <a:spcBef>
                <a:spcPct val="0"/>
              </a:spcBef>
              <a:buFont typeface="Arial" pitchFamily="34" charset="0"/>
              <a:buChar char="•"/>
            </a:pPr>
            <a:r>
              <a:rPr lang="en-US" dirty="0" smtClean="0"/>
              <a:t>And, I’ll add another – economic development – billions of construction projects that would not otherwise happen, creates jobs and keeps utility dollars circulating in the local economy. </a:t>
            </a:r>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23</a:t>
            </a:fld>
            <a:endParaRPr lang="en-US" dirty="0"/>
          </a:p>
        </p:txBody>
      </p:sp>
    </p:spTree>
    <p:extLst>
      <p:ext uri="{BB962C8B-B14F-4D97-AF65-F5344CB8AC3E}">
        <p14:creationId xmlns:p14="http://schemas.microsoft.com/office/powerpoint/2010/main" val="1748907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5486" indent="-294418" eaLnBrk="0" hangingPunct="0">
              <a:defRPr>
                <a:solidFill>
                  <a:schemeClr val="tx1"/>
                </a:solidFill>
                <a:latin typeface="Arial" pitchFamily="34" charset="0"/>
              </a:defRPr>
            </a:lvl2pPr>
            <a:lvl3pPr marL="1177670" indent="-235534" eaLnBrk="0" hangingPunct="0">
              <a:defRPr>
                <a:solidFill>
                  <a:schemeClr val="tx1"/>
                </a:solidFill>
                <a:latin typeface="Arial" pitchFamily="34" charset="0"/>
              </a:defRPr>
            </a:lvl3pPr>
            <a:lvl4pPr marL="1648737" indent="-235534" eaLnBrk="0" hangingPunct="0">
              <a:defRPr>
                <a:solidFill>
                  <a:schemeClr val="tx1"/>
                </a:solidFill>
                <a:latin typeface="Arial" pitchFamily="34" charset="0"/>
              </a:defRPr>
            </a:lvl4pPr>
            <a:lvl5pPr marL="2119805" indent="-235534" eaLnBrk="0" hangingPunct="0">
              <a:defRPr>
                <a:solidFill>
                  <a:schemeClr val="tx1"/>
                </a:solidFill>
                <a:latin typeface="Arial" pitchFamily="34" charset="0"/>
              </a:defRPr>
            </a:lvl5pPr>
            <a:lvl6pPr marL="2590872" indent="-235534" eaLnBrk="0" fontAlgn="base" hangingPunct="0">
              <a:spcBef>
                <a:spcPct val="0"/>
              </a:spcBef>
              <a:spcAft>
                <a:spcPct val="0"/>
              </a:spcAft>
              <a:defRPr>
                <a:solidFill>
                  <a:schemeClr val="tx1"/>
                </a:solidFill>
                <a:latin typeface="Arial" pitchFamily="34" charset="0"/>
              </a:defRPr>
            </a:lvl6pPr>
            <a:lvl7pPr marL="3061939" indent="-235534" eaLnBrk="0" fontAlgn="base" hangingPunct="0">
              <a:spcBef>
                <a:spcPct val="0"/>
              </a:spcBef>
              <a:spcAft>
                <a:spcPct val="0"/>
              </a:spcAft>
              <a:defRPr>
                <a:solidFill>
                  <a:schemeClr val="tx1"/>
                </a:solidFill>
                <a:latin typeface="Arial" pitchFamily="34" charset="0"/>
              </a:defRPr>
            </a:lvl7pPr>
            <a:lvl8pPr marL="3533009" indent="-235534" eaLnBrk="0" fontAlgn="base" hangingPunct="0">
              <a:spcBef>
                <a:spcPct val="0"/>
              </a:spcBef>
              <a:spcAft>
                <a:spcPct val="0"/>
              </a:spcAft>
              <a:defRPr>
                <a:solidFill>
                  <a:schemeClr val="tx1"/>
                </a:solidFill>
                <a:latin typeface="Arial" pitchFamily="34" charset="0"/>
              </a:defRPr>
            </a:lvl8pPr>
            <a:lvl9pPr marL="4004076" indent="-235534" eaLnBrk="0" fontAlgn="base" hangingPunct="0">
              <a:spcBef>
                <a:spcPct val="0"/>
              </a:spcBef>
              <a:spcAft>
                <a:spcPct val="0"/>
              </a:spcAft>
              <a:defRPr>
                <a:solidFill>
                  <a:schemeClr val="tx1"/>
                </a:solidFill>
                <a:latin typeface="Arial" pitchFamily="34" charset="0"/>
              </a:defRPr>
            </a:lvl9pPr>
          </a:lstStyle>
          <a:p>
            <a:pPr eaLnBrk="1" hangingPunct="1"/>
            <a:fld id="{1408BFE8-C696-4F5D-B38B-CE87DF2F6636}" type="slidenum">
              <a:rPr lang="en-US" smtClean="0"/>
              <a:pPr eaLnBrk="1" hangingPunct="1"/>
              <a:t>24</a:t>
            </a:fld>
            <a:endParaRPr lang="en-US" dirty="0" smtClean="0"/>
          </a:p>
        </p:txBody>
      </p:sp>
      <p:sp>
        <p:nvSpPr>
          <p:cNvPr id="34819" name="Rectangle 2"/>
          <p:cNvSpPr>
            <a:spLocks noGrp="1" noRot="1" noChangeAspect="1" noChangeArrowheads="1" noTextEdit="1"/>
          </p:cNvSpPr>
          <p:nvPr>
            <p:ph type="sldImg"/>
          </p:nvPr>
        </p:nvSpPr>
        <p:spPr bwMode="auto">
          <a:xfrm>
            <a:off x="1206500" y="704850"/>
            <a:ext cx="4692650"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467396" y="4303052"/>
            <a:ext cx="6090589" cy="5400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are many reasons a facility manager is interested in performance contracting:  </a:t>
            </a:r>
          </a:p>
          <a:p>
            <a:pPr eaLnBrk="1" hangingPunct="1">
              <a:spcBef>
                <a:spcPct val="0"/>
              </a:spcBef>
            </a:pPr>
            <a:endParaRPr lang="en-US" dirty="0" smtClean="0"/>
          </a:p>
          <a:p>
            <a:pPr lvl="1" eaLnBrk="1" hangingPunct="1">
              <a:spcBef>
                <a:spcPct val="0"/>
              </a:spcBef>
            </a:pPr>
            <a:r>
              <a:rPr lang="en-US" dirty="0" smtClean="0"/>
              <a:t>Better buildings, improved comfort, and ability to eliminate a lot of maintenance problems… it’s a great way to upgrade facilities.  </a:t>
            </a:r>
          </a:p>
          <a:p>
            <a:pPr eaLnBrk="1" hangingPunct="1">
              <a:spcBef>
                <a:spcPct val="0"/>
              </a:spcBef>
            </a:pPr>
            <a:endParaRPr lang="en-US" dirty="0" smtClean="0"/>
          </a:p>
          <a:p>
            <a:pPr lvl="1" eaLnBrk="1" hangingPunct="1">
              <a:spcBef>
                <a:spcPct val="0"/>
              </a:spcBef>
            </a:pPr>
            <a:r>
              <a:rPr lang="en-US" dirty="0" smtClean="0"/>
              <a:t>A financial solution is what </a:t>
            </a:r>
            <a:r>
              <a:rPr lang="en-US" u="sng" dirty="0" smtClean="0"/>
              <a:t>everyone</a:t>
            </a:r>
            <a:r>
              <a:rPr lang="en-US" dirty="0" smtClean="0"/>
              <a:t> wants, of course.  </a:t>
            </a:r>
          </a:p>
          <a:p>
            <a:pPr eaLnBrk="1" hangingPunct="1">
              <a:spcBef>
                <a:spcPct val="0"/>
              </a:spcBef>
            </a:pPr>
            <a:endParaRPr lang="en-US" dirty="0" smtClean="0"/>
          </a:p>
          <a:p>
            <a:pPr lvl="1" eaLnBrk="1" hangingPunct="1">
              <a:spcBef>
                <a:spcPct val="0"/>
              </a:spcBef>
            </a:pPr>
            <a:r>
              <a:rPr lang="en-US" dirty="0" smtClean="0"/>
              <a:t>And, It’s a comprehensive approach to get deep savings – savings of 25% or more  - savings which are guaranteed.  </a:t>
            </a:r>
          </a:p>
          <a:p>
            <a:pPr eaLnBrk="1" hangingPunct="1">
              <a:spcBef>
                <a:spcPct val="0"/>
              </a:spcBef>
            </a:pPr>
            <a:endParaRPr lang="en-US" dirty="0" smtClean="0"/>
          </a:p>
          <a:p>
            <a:pPr eaLnBrk="1" hangingPunct="1">
              <a:spcBef>
                <a:spcPct val="0"/>
              </a:spcBef>
            </a:pPr>
            <a:r>
              <a:rPr lang="en-US" dirty="0" smtClean="0"/>
              <a:t>          It offers expertise – from the onset of developing a project to the finish of construction and beyond.  </a:t>
            </a:r>
          </a:p>
          <a:p>
            <a:pPr eaLnBrk="1" hangingPunct="1">
              <a:spcBef>
                <a:spcPct val="0"/>
              </a:spcBef>
            </a:pPr>
            <a:endParaRPr lang="en-US" dirty="0" smtClean="0"/>
          </a:p>
          <a:p>
            <a:pPr lvl="1" eaLnBrk="1" hangingPunct="1">
              <a:spcBef>
                <a:spcPct val="0"/>
              </a:spcBef>
            </a:pPr>
            <a:r>
              <a:rPr lang="en-US" dirty="0" smtClean="0"/>
              <a:t>It includes measurement</a:t>
            </a:r>
            <a:r>
              <a:rPr lang="en-US" baseline="0" dirty="0" smtClean="0"/>
              <a:t> </a:t>
            </a:r>
            <a:r>
              <a:rPr lang="en-US" dirty="0" smtClean="0"/>
              <a:t>&amp; verification of savings which confirms the bottom-line benefit.</a:t>
            </a:r>
          </a:p>
          <a:p>
            <a:pPr lvl="1"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5486" indent="-294418" eaLnBrk="0" hangingPunct="0">
              <a:defRPr>
                <a:solidFill>
                  <a:schemeClr val="tx1"/>
                </a:solidFill>
                <a:latin typeface="Arial" pitchFamily="34" charset="0"/>
              </a:defRPr>
            </a:lvl2pPr>
            <a:lvl3pPr marL="1177670" indent="-235534" eaLnBrk="0" hangingPunct="0">
              <a:defRPr>
                <a:solidFill>
                  <a:schemeClr val="tx1"/>
                </a:solidFill>
                <a:latin typeface="Arial" pitchFamily="34" charset="0"/>
              </a:defRPr>
            </a:lvl3pPr>
            <a:lvl4pPr marL="1648737" indent="-235534" eaLnBrk="0" hangingPunct="0">
              <a:defRPr>
                <a:solidFill>
                  <a:schemeClr val="tx1"/>
                </a:solidFill>
                <a:latin typeface="Arial" pitchFamily="34" charset="0"/>
              </a:defRPr>
            </a:lvl4pPr>
            <a:lvl5pPr marL="2119805" indent="-235534" eaLnBrk="0" hangingPunct="0">
              <a:defRPr>
                <a:solidFill>
                  <a:schemeClr val="tx1"/>
                </a:solidFill>
                <a:latin typeface="Arial" pitchFamily="34" charset="0"/>
              </a:defRPr>
            </a:lvl5pPr>
            <a:lvl6pPr marL="2590872" indent="-235534" eaLnBrk="0" fontAlgn="base" hangingPunct="0">
              <a:spcBef>
                <a:spcPct val="0"/>
              </a:spcBef>
              <a:spcAft>
                <a:spcPct val="0"/>
              </a:spcAft>
              <a:defRPr>
                <a:solidFill>
                  <a:schemeClr val="tx1"/>
                </a:solidFill>
                <a:latin typeface="Arial" pitchFamily="34" charset="0"/>
              </a:defRPr>
            </a:lvl6pPr>
            <a:lvl7pPr marL="3061939" indent="-235534" eaLnBrk="0" fontAlgn="base" hangingPunct="0">
              <a:spcBef>
                <a:spcPct val="0"/>
              </a:spcBef>
              <a:spcAft>
                <a:spcPct val="0"/>
              </a:spcAft>
              <a:defRPr>
                <a:solidFill>
                  <a:schemeClr val="tx1"/>
                </a:solidFill>
                <a:latin typeface="Arial" pitchFamily="34" charset="0"/>
              </a:defRPr>
            </a:lvl7pPr>
            <a:lvl8pPr marL="3533009" indent="-235534" eaLnBrk="0" fontAlgn="base" hangingPunct="0">
              <a:spcBef>
                <a:spcPct val="0"/>
              </a:spcBef>
              <a:spcAft>
                <a:spcPct val="0"/>
              </a:spcAft>
              <a:defRPr>
                <a:solidFill>
                  <a:schemeClr val="tx1"/>
                </a:solidFill>
                <a:latin typeface="Arial" pitchFamily="34" charset="0"/>
              </a:defRPr>
            </a:lvl8pPr>
            <a:lvl9pPr marL="4004076" indent="-235534" eaLnBrk="0" fontAlgn="base" hangingPunct="0">
              <a:spcBef>
                <a:spcPct val="0"/>
              </a:spcBef>
              <a:spcAft>
                <a:spcPct val="0"/>
              </a:spcAft>
              <a:defRPr>
                <a:solidFill>
                  <a:schemeClr val="tx1"/>
                </a:solidFill>
                <a:latin typeface="Arial" pitchFamily="34" charset="0"/>
              </a:defRPr>
            </a:lvl9pPr>
          </a:lstStyle>
          <a:p>
            <a:pPr eaLnBrk="1" hangingPunct="1"/>
            <a:fld id="{1408BFE8-C696-4F5D-B38B-CE87DF2F6636}" type="slidenum">
              <a:rPr lang="en-US" smtClean="0"/>
              <a:pPr eaLnBrk="1" hangingPunct="1"/>
              <a:t>25</a:t>
            </a:fld>
            <a:endParaRPr lang="en-US" dirty="0" smtClean="0"/>
          </a:p>
        </p:txBody>
      </p:sp>
      <p:sp>
        <p:nvSpPr>
          <p:cNvPr id="34819" name="Rectangle 2"/>
          <p:cNvSpPr>
            <a:spLocks noGrp="1" noRot="1" noChangeAspect="1" noChangeArrowheads="1" noTextEdit="1"/>
          </p:cNvSpPr>
          <p:nvPr>
            <p:ph type="sldImg"/>
          </p:nvPr>
        </p:nvSpPr>
        <p:spPr bwMode="auto">
          <a:xfrm>
            <a:off x="1206500" y="704850"/>
            <a:ext cx="4692650"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467395" y="4303053"/>
            <a:ext cx="6321876" cy="4773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are many reasons for a facility owner to consider performance contracting:  </a:t>
            </a:r>
          </a:p>
          <a:p>
            <a:pPr eaLnBrk="1" hangingPunct="1">
              <a:spcBef>
                <a:spcPct val="0"/>
              </a:spcBef>
            </a:pPr>
            <a:endParaRPr lang="en-US" dirty="0" smtClean="0"/>
          </a:p>
          <a:p>
            <a:pPr marL="634893" lvl="1" indent="-173153" eaLnBrk="1" hangingPunct="1">
              <a:spcBef>
                <a:spcPct val="0"/>
              </a:spcBef>
              <a:buFont typeface="Arial" pitchFamily="34" charset="0"/>
              <a:buChar char="•"/>
            </a:pPr>
            <a:r>
              <a:rPr lang="en-US" dirty="0" smtClean="0"/>
              <a:t>Better buildings, improved comfort, and ability to eliminate a lot of maintenance problems… all resonate with facilities managers wanting to upgrade their facilities.  </a:t>
            </a:r>
          </a:p>
          <a:p>
            <a:pPr marL="173153" indent="-173153" eaLnBrk="1" hangingPunct="1">
              <a:spcBef>
                <a:spcPct val="0"/>
              </a:spcBef>
              <a:buFont typeface="Arial" pitchFamily="34" charset="0"/>
              <a:buChar char="•"/>
            </a:pPr>
            <a:endParaRPr lang="en-US" dirty="0" smtClean="0"/>
          </a:p>
          <a:p>
            <a:pPr marL="634893" lvl="1" indent="-173153" eaLnBrk="1" hangingPunct="1">
              <a:spcBef>
                <a:spcPct val="0"/>
              </a:spcBef>
              <a:buFont typeface="Arial" pitchFamily="34" charset="0"/>
              <a:buChar char="•"/>
            </a:pPr>
            <a:r>
              <a:rPr lang="en-US" dirty="0" smtClean="0"/>
              <a:t>It’s a financial solution to overcome budget limitations and implement projects now.</a:t>
            </a:r>
          </a:p>
          <a:p>
            <a:pPr marL="173153" indent="-173153" eaLnBrk="1" hangingPunct="1">
              <a:spcBef>
                <a:spcPct val="0"/>
              </a:spcBef>
              <a:buFont typeface="Arial" pitchFamily="34" charset="0"/>
              <a:buChar char="•"/>
            </a:pPr>
            <a:endParaRPr lang="en-US" dirty="0" smtClean="0"/>
          </a:p>
          <a:p>
            <a:pPr marL="634893" lvl="1" indent="-173153" eaLnBrk="1" hangingPunct="1">
              <a:spcBef>
                <a:spcPct val="0"/>
              </a:spcBef>
              <a:buFont typeface="Arial" pitchFamily="34" charset="0"/>
              <a:buChar char="•"/>
            </a:pPr>
            <a:r>
              <a:rPr lang="en-US" dirty="0" smtClean="0"/>
              <a:t>And, It’s a comprehensive approach to get deep savings – savings of 25% or more  - savings which are guaranteed.  </a:t>
            </a:r>
          </a:p>
          <a:p>
            <a:pPr lvl="1" eaLnBrk="1" hangingPunct="1">
              <a:spcBef>
                <a:spcPct val="0"/>
              </a:spcBef>
            </a:pPr>
            <a:endParaRPr lang="en-US" dirty="0" smtClean="0"/>
          </a:p>
          <a:p>
            <a:pPr marL="634893" lvl="1" indent="-173153" eaLnBrk="1" hangingPunct="1">
              <a:spcBef>
                <a:spcPct val="0"/>
              </a:spcBef>
              <a:buFont typeface="Arial" pitchFamily="34" charset="0"/>
              <a:buChar char="•"/>
            </a:pPr>
            <a:r>
              <a:rPr lang="en-US" dirty="0" smtClean="0"/>
              <a:t>It offers expertise from the onset of developing a project, through construction and beyond.  </a:t>
            </a:r>
          </a:p>
          <a:p>
            <a:pPr marL="634893" lvl="1" indent="-173153" eaLnBrk="1" hangingPunct="1">
              <a:spcBef>
                <a:spcPct val="0"/>
              </a:spcBef>
              <a:buFont typeface="Arial" pitchFamily="34" charset="0"/>
              <a:buChar char="•"/>
            </a:pPr>
            <a:endParaRPr lang="en-US" dirty="0"/>
          </a:p>
          <a:p>
            <a:pPr marL="634893" lvl="1" indent="-173153" eaLnBrk="1" hangingPunct="1">
              <a:spcBef>
                <a:spcPct val="0"/>
              </a:spcBef>
              <a:buFont typeface="Arial" pitchFamily="34" charset="0"/>
              <a:buChar char="•"/>
            </a:pPr>
            <a:r>
              <a:rPr lang="en-US" dirty="0" smtClean="0"/>
              <a:t>It includes measurement and  verification of savings </a:t>
            </a:r>
            <a:r>
              <a:rPr lang="en-US" dirty="0"/>
              <a:t> </a:t>
            </a:r>
            <a:r>
              <a:rPr lang="en-US" dirty="0" smtClean="0"/>
              <a:t>to ensure guaranteed savings are achieved, providing a way for you to confirm the bottom-line benefit.</a:t>
            </a:r>
          </a:p>
          <a:p>
            <a:pPr lvl="1"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26</a:t>
            </a:fld>
            <a:endParaRPr lang="en-US" dirty="0"/>
          </a:p>
        </p:txBody>
      </p:sp>
    </p:spTree>
    <p:extLst>
      <p:ext uri="{BB962C8B-B14F-4D97-AF65-F5344CB8AC3E}">
        <p14:creationId xmlns:p14="http://schemas.microsoft.com/office/powerpoint/2010/main" val="2528681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29</a:t>
            </a:fld>
            <a:endParaRPr lang="en-US" dirty="0"/>
          </a:p>
        </p:txBody>
      </p:sp>
    </p:spTree>
    <p:extLst>
      <p:ext uri="{BB962C8B-B14F-4D97-AF65-F5344CB8AC3E}">
        <p14:creationId xmlns:p14="http://schemas.microsoft.com/office/powerpoint/2010/main" val="1977889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30</a:t>
            </a:fld>
            <a:endParaRPr lang="en-US" dirty="0"/>
          </a:p>
        </p:txBody>
      </p:sp>
    </p:spTree>
    <p:extLst>
      <p:ext uri="{BB962C8B-B14F-4D97-AF65-F5344CB8AC3E}">
        <p14:creationId xmlns:p14="http://schemas.microsoft.com/office/powerpoint/2010/main" val="139075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7579A4A-AE2C-4D1D-8BC8-B55EAE185061}" type="slidenum">
              <a:rPr lang="en-US" smtClean="0"/>
              <a:pPr/>
              <a:t>31</a:t>
            </a:fld>
            <a:endParaRPr lang="en-US" dirty="0" smtClean="0"/>
          </a:p>
        </p:txBody>
      </p:sp>
      <p:sp>
        <p:nvSpPr>
          <p:cNvPr id="56323" name="Rectangle 2"/>
          <p:cNvSpPr>
            <a:spLocks noGrp="1" noRot="1" noChangeAspect="1" noChangeArrowheads="1" noTextEdit="1"/>
          </p:cNvSpPr>
          <p:nvPr>
            <p:ph type="sldImg"/>
          </p:nvPr>
        </p:nvSpPr>
        <p:spPr>
          <a:xfrm>
            <a:off x="1216025" y="709613"/>
            <a:ext cx="4686300" cy="3514725"/>
          </a:xfrm>
          <a:ln w="12700" cap="flat"/>
        </p:spPr>
      </p:sp>
      <p:sp>
        <p:nvSpPr>
          <p:cNvPr id="56324" name="Rectangle 3"/>
          <p:cNvSpPr>
            <a:spLocks noGrp="1" noChangeArrowheads="1"/>
          </p:cNvSpPr>
          <p:nvPr>
            <p:ph type="body" idx="1"/>
          </p:nvPr>
        </p:nvSpPr>
        <p:spPr>
          <a:xfrm>
            <a:off x="944563" y="4459289"/>
            <a:ext cx="5213350" cy="4219575"/>
          </a:xfrm>
          <a:noFill/>
          <a:ln/>
        </p:spPr>
        <p:txBody>
          <a:bodyPr lIns="95513" tIns="48566" rIns="95513" bIns="48566"/>
          <a:lstStyle/>
          <a:p>
            <a:pPr eaLnBrk="1" hangingPunct="1"/>
            <a:r>
              <a:rPr lang="en-US" dirty="0" smtClean="0"/>
              <a:t>This is usually in there for initial portion of an ESPC but I think this all still applies as an intro</a:t>
            </a:r>
            <a:r>
              <a:rPr lang="en-US" baseline="0" dirty="0" smtClean="0"/>
              <a:t> to demonstrate that we understand it is important to build rapport among stakeholders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32</a:t>
            </a:fld>
            <a:endParaRPr lang="en-US" dirty="0"/>
          </a:p>
        </p:txBody>
      </p:sp>
    </p:spTree>
    <p:extLst>
      <p:ext uri="{BB962C8B-B14F-4D97-AF65-F5344CB8AC3E}">
        <p14:creationId xmlns:p14="http://schemas.microsoft.com/office/powerpoint/2010/main" val="33693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33</a:t>
            </a:fld>
            <a:endParaRPr lang="en-US" dirty="0"/>
          </a:p>
        </p:txBody>
      </p:sp>
    </p:spTree>
    <p:extLst>
      <p:ext uri="{BB962C8B-B14F-4D97-AF65-F5344CB8AC3E}">
        <p14:creationId xmlns:p14="http://schemas.microsoft.com/office/powerpoint/2010/main" val="2490115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5</a:t>
            </a:fld>
            <a:endParaRPr lang="en-US" dirty="0"/>
          </a:p>
        </p:txBody>
      </p:sp>
    </p:spTree>
    <p:extLst>
      <p:ext uri="{BB962C8B-B14F-4D97-AF65-F5344CB8AC3E}">
        <p14:creationId xmlns:p14="http://schemas.microsoft.com/office/powerpoint/2010/main" val="216321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6</a:t>
            </a:fld>
            <a:endParaRPr lang="en-US" dirty="0"/>
          </a:p>
        </p:txBody>
      </p:sp>
      <p:sp>
        <p:nvSpPr>
          <p:cNvPr id="3" name="Rectangle 2"/>
          <p:cNvSpPr/>
          <p:nvPr/>
        </p:nvSpPr>
        <p:spPr>
          <a:xfrm>
            <a:off x="1553666" y="5066796"/>
            <a:ext cx="3551238" cy="3967991"/>
          </a:xfrm>
          <a:prstGeom prst="rect">
            <a:avLst/>
          </a:prstGeom>
        </p:spPr>
        <p:txBody>
          <a:bodyPr lIns="89136" tIns="44568" rIns="89136" bIns="44568">
            <a:spAutoFit/>
          </a:bodyPr>
          <a:lstStyle/>
          <a:p>
            <a:r>
              <a:rPr lang="en-US" dirty="0"/>
              <a:t>The Nevada Governor’s Office of Energy provides education and information as well as technical assistance to help you decide if performance contracting is right for you and to guide you through to success.   </a:t>
            </a:r>
          </a:p>
          <a:p>
            <a:pPr>
              <a:buNone/>
            </a:pPr>
            <a:endParaRPr lang="en-US" dirty="0"/>
          </a:p>
          <a:p>
            <a:r>
              <a:rPr lang="en-US" dirty="0"/>
              <a:t>Nevada legislation makes performance contracting available to state and local governments through the Nevada Revised Statutes 332 and 333A.   </a:t>
            </a:r>
          </a:p>
        </p:txBody>
      </p:sp>
    </p:spTree>
    <p:extLst>
      <p:ext uri="{BB962C8B-B14F-4D97-AF65-F5344CB8AC3E}">
        <p14:creationId xmlns:p14="http://schemas.microsoft.com/office/powerpoint/2010/main" val="252868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7</a:t>
            </a:fld>
            <a:endParaRPr lang="en-US" dirty="0"/>
          </a:p>
        </p:txBody>
      </p:sp>
    </p:spTree>
    <p:extLst>
      <p:ext uri="{BB962C8B-B14F-4D97-AF65-F5344CB8AC3E}">
        <p14:creationId xmlns:p14="http://schemas.microsoft.com/office/powerpoint/2010/main" val="292653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3D0185E-DDDC-444E-81D3-3939604D8D17}" type="slidenum">
              <a:rPr lang="en-US" smtClean="0"/>
              <a:pPr>
                <a:defRPr/>
              </a:pPr>
              <a:t>8</a:t>
            </a:fld>
            <a:endParaRPr lang="en-US" dirty="0"/>
          </a:p>
        </p:txBody>
      </p:sp>
    </p:spTree>
    <p:extLst>
      <p:ext uri="{BB962C8B-B14F-4D97-AF65-F5344CB8AC3E}">
        <p14:creationId xmlns:p14="http://schemas.microsoft.com/office/powerpoint/2010/main" val="252868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0" dirty="0" smtClean="0"/>
          </a:p>
        </p:txBody>
      </p:sp>
      <p:sp>
        <p:nvSpPr>
          <p:cNvPr id="4" name="Slide Number Placeholder 3"/>
          <p:cNvSpPr>
            <a:spLocks noGrp="1"/>
          </p:cNvSpPr>
          <p:nvPr>
            <p:ph type="sldNum" sz="quarter" idx="5"/>
          </p:nvPr>
        </p:nvSpPr>
        <p:spPr/>
        <p:txBody>
          <a:bodyPr/>
          <a:lstStyle/>
          <a:p>
            <a:pPr>
              <a:defRPr/>
            </a:pPr>
            <a:fld id="{31887D9D-F5F0-44F7-821E-E8B829921AA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306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959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444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997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3"/>
          <p:cNvSpPr txBox="1">
            <a:spLocks/>
          </p:cNvSpPr>
          <p:nvPr userDrawn="1"/>
        </p:nvSpPr>
        <p:spPr>
          <a:xfrm>
            <a:off x="8518070" y="6007100"/>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a:t>
            </a:fld>
            <a:endParaRPr lang="en-US" dirty="0" smtClean="0"/>
          </a:p>
        </p:txBody>
      </p:sp>
    </p:spTree>
    <p:extLst>
      <p:ext uri="{BB962C8B-B14F-4D97-AF65-F5344CB8AC3E}">
        <p14:creationId xmlns:p14="http://schemas.microsoft.com/office/powerpoint/2010/main" val="72910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6" name="Rectangle 15"/>
          <p:cNvSpPr/>
          <p:nvPr/>
        </p:nvSpPr>
        <p:spPr>
          <a:xfrm>
            <a:off x="0" y="6610350"/>
            <a:ext cx="9144000" cy="2476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dirty="0" smtClean="0">
                <a:solidFill>
                  <a:prstClr val="white"/>
                </a:solidFill>
              </a:rPr>
              <a:t>Nevada Governor’s Office of Energy</a:t>
            </a:r>
            <a:endParaRPr lang="en-US" dirty="0">
              <a:solidFill>
                <a:prstClr val="white"/>
              </a:solidFill>
            </a:endParaRPr>
          </a:p>
        </p:txBody>
      </p:sp>
      <p:sp>
        <p:nvSpPr>
          <p:cNvPr id="1028" name="Title Placeholder 13"/>
          <p:cNvSpPr>
            <a:spLocks noGrp="1"/>
          </p:cNvSpPr>
          <p:nvPr>
            <p:ph type="title"/>
          </p:nvPr>
        </p:nvSpPr>
        <p:spPr bwMode="auto">
          <a:xfrm>
            <a:off x="148297"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endParaRPr lang="en-US" dirty="0">
              <a:solidFill>
                <a:prstClr val="white"/>
              </a:solidFill>
            </a:endParaRPr>
          </a:p>
        </p:txBody>
      </p:sp>
      <p:grpSp>
        <p:nvGrpSpPr>
          <p:cNvPr id="1031" name="Group 20"/>
          <p:cNvGrpSpPr>
            <a:grpSpLocks/>
          </p:cNvGrpSpPr>
          <p:nvPr/>
        </p:nvGrpSpPr>
        <p:grpSpPr bwMode="auto">
          <a:xfrm flipH="1" flipV="1">
            <a:off x="0" y="831054"/>
            <a:ext cx="9144000" cy="145257"/>
            <a:chOff x="0" y="832104"/>
            <a:chExt cx="9144000" cy="54864"/>
          </a:xfrm>
        </p:grpSpPr>
        <p:sp>
          <p:nvSpPr>
            <p:cNvPr id="23" name="Rectangle 22"/>
            <p:cNvSpPr/>
            <p:nvPr userDrawn="1"/>
          </p:nvSpPr>
          <p:spPr>
            <a:xfrm>
              <a:off x="4572000" y="832104"/>
              <a:ext cx="4572000" cy="54864"/>
            </a:xfrm>
            <a:prstGeom prst="rect">
              <a:avLst/>
            </a:prstGeom>
            <a:solidFill>
              <a:srgbClr val="114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5" name="Rectangle 24"/>
            <p:cNvSpPr/>
            <p:nvPr userDrawn="1"/>
          </p:nvSpPr>
          <p:spPr>
            <a:xfrm>
              <a:off x="0" y="832104"/>
              <a:ext cx="3309937" cy="54864"/>
            </a:xfrm>
            <a:prstGeom prst="rect">
              <a:avLst/>
            </a:prstGeom>
            <a:solidFill>
              <a:srgbClr val="114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1" r:id="rId6"/>
    <p:sldLayoutId id="2147483727" r:id="rId7"/>
    <p:sldLayoutId id="2147483728" r:id="rId8"/>
    <p:sldLayoutId id="2147483729" r:id="rId9"/>
    <p:sldLayoutId id="2147483730" r:id="rId10"/>
    <p:sldLayoutId id="2147483726" r:id="rId11"/>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http://www.colorado.gov/rebuildco/images/puzz2.gif" TargetMode="Externa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http://www.colorado.gov/rebuildco/images/puzz5.gi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http://www.colorado.gov/rebuildco/images/puzz1.gif"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http://www.colorado.gov/rebuildco/images/puzz3.gif" TargetMode="External"/><Relationship Id="rId4" Type="http://schemas.openxmlformats.org/officeDocument/2006/relationships/image" Target="http://www.colorado.gov/rebuildco/images/puzzle.gif" TargetMode="External"/><Relationship Id="rId9" Type="http://schemas.openxmlformats.org/officeDocument/2006/relationships/image" Target="../media/image18.png"/><Relationship Id="rId14" Type="http://schemas.openxmlformats.org/officeDocument/2006/relationships/image" Target="http://www.colorado.gov/rebuildco/images/puzz6.gi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sstephens@energy.nv.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energy.nv.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energy.nv.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sstephens@energy.nv.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energy.nv.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81000" y="3048000"/>
            <a:ext cx="8001000" cy="2800350"/>
          </a:xfrm>
        </p:spPr>
        <p:txBody>
          <a:bodyPr/>
          <a:lstStyle/>
          <a:p>
            <a:pPr>
              <a:buNone/>
            </a:pPr>
            <a:r>
              <a:rPr lang="en-US" sz="3600" b="1" dirty="0" smtClean="0">
                <a:solidFill>
                  <a:srgbClr val="0070C0"/>
                </a:solidFill>
              </a:rPr>
              <a:t>Round-Up the Savings</a:t>
            </a:r>
          </a:p>
          <a:p>
            <a:pPr>
              <a:buNone/>
            </a:pPr>
            <a:r>
              <a:rPr lang="en-US" sz="3600" b="1" dirty="0" smtClean="0">
                <a:solidFill>
                  <a:srgbClr val="0070C0"/>
                </a:solidFill>
              </a:rPr>
              <a:t>			to Pay for</a:t>
            </a:r>
            <a:endParaRPr lang="en-US" sz="3600" b="1" dirty="0">
              <a:solidFill>
                <a:srgbClr val="0070C0"/>
              </a:solidFill>
            </a:endParaRPr>
          </a:p>
          <a:p>
            <a:pPr>
              <a:buNone/>
            </a:pPr>
            <a:r>
              <a:rPr lang="en-US" sz="3600" b="1" dirty="0" smtClean="0">
                <a:solidFill>
                  <a:srgbClr val="0070C0"/>
                </a:solidFill>
              </a:rPr>
              <a:t>Facilities Improvements</a:t>
            </a:r>
            <a:endParaRPr lang="en-US" sz="36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498121"/>
            <a:ext cx="295547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bwMode="auto">
          <a:xfrm>
            <a:off x="5715000" y="5095034"/>
            <a:ext cx="2946506" cy="935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dirty="0" smtClean="0">
                <a:solidFill>
                  <a:srgbClr val="0070C0"/>
                </a:solidFill>
              </a:rPr>
              <a:t>Reno, Nevada</a:t>
            </a:r>
          </a:p>
          <a:p>
            <a:pPr>
              <a:buFont typeface="Arial" charset="0"/>
              <a:buNone/>
            </a:pPr>
            <a:r>
              <a:rPr lang="en-US" dirty="0" smtClean="0">
                <a:solidFill>
                  <a:srgbClr val="0070C0"/>
                </a:solidFill>
              </a:rPr>
              <a:t>March 13, 2014</a:t>
            </a:r>
            <a:endParaRPr lang="en-US" dirty="0">
              <a:solidFill>
                <a:srgbClr val="0070C0"/>
              </a:solidFill>
            </a:endParaRPr>
          </a:p>
        </p:txBody>
      </p:sp>
    </p:spTree>
    <p:extLst>
      <p:ext uri="{BB962C8B-B14F-4D97-AF65-F5344CB8AC3E}">
        <p14:creationId xmlns:p14="http://schemas.microsoft.com/office/powerpoint/2010/main" val="572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676400" y="2362200"/>
            <a:ext cx="6705600" cy="2800350"/>
          </a:xfrm>
        </p:spPr>
        <p:txBody>
          <a:bodyPr/>
          <a:lstStyle/>
          <a:p>
            <a:pPr>
              <a:buNone/>
            </a:pPr>
            <a:r>
              <a:rPr lang="en-US" sz="2800" b="1" dirty="0" smtClean="0">
                <a:solidFill>
                  <a:srgbClr val="0070C0"/>
                </a:solidFill>
              </a:rPr>
              <a:t>What is Performance Contracting?</a:t>
            </a:r>
          </a:p>
          <a:p>
            <a:pPr>
              <a:buNone/>
            </a:pPr>
            <a:endParaRPr lang="en-US" sz="2800" b="1" dirty="0" smtClean="0">
              <a:solidFill>
                <a:srgbClr val="0070C0"/>
              </a:solidFill>
            </a:endParaRPr>
          </a:p>
          <a:p>
            <a:pPr>
              <a:buNone/>
            </a:pPr>
            <a:r>
              <a:rPr lang="en-US" sz="2800" b="1" dirty="0" smtClean="0">
                <a:solidFill>
                  <a:srgbClr val="0070C0"/>
                </a:solidFill>
              </a:rPr>
              <a:t>       …and, how does it work?</a:t>
            </a:r>
            <a:endParaRPr lang="en-US" sz="2800" b="1" dirty="0">
              <a:solidFill>
                <a:srgbClr val="0070C0"/>
              </a:solidFill>
            </a:endParaRPr>
          </a:p>
        </p:txBody>
      </p:sp>
    </p:spTree>
    <p:extLst>
      <p:ext uri="{BB962C8B-B14F-4D97-AF65-F5344CB8AC3E}">
        <p14:creationId xmlns:p14="http://schemas.microsoft.com/office/powerpoint/2010/main" val="2179436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876800"/>
          </a:xfrm>
        </p:spPr>
        <p:txBody>
          <a:bodyPr/>
          <a:lstStyle/>
          <a:p>
            <a:pPr>
              <a:buClr>
                <a:srgbClr val="006600"/>
              </a:buClr>
              <a:buFont typeface="Wingdings" pitchFamily="2" charset="2"/>
              <a:buChar char="ü"/>
            </a:pPr>
            <a:r>
              <a:rPr lang="en-US" dirty="0"/>
              <a:t>Competing needs for the budget </a:t>
            </a:r>
          </a:p>
          <a:p>
            <a:pPr>
              <a:buClr>
                <a:srgbClr val="006600"/>
              </a:buClr>
              <a:buFont typeface="Wingdings" pitchFamily="2" charset="2"/>
              <a:buChar char="ü"/>
            </a:pPr>
            <a:r>
              <a:rPr lang="en-US" dirty="0"/>
              <a:t>Maintenance problems or </a:t>
            </a:r>
          </a:p>
          <a:p>
            <a:pPr>
              <a:buClr>
                <a:srgbClr val="006600"/>
              </a:buClr>
              <a:buFontTx/>
              <a:buNone/>
            </a:pPr>
            <a:r>
              <a:rPr lang="en-US" dirty="0"/>
              <a:t>	comfort complaints </a:t>
            </a:r>
          </a:p>
          <a:p>
            <a:pPr>
              <a:buClr>
                <a:srgbClr val="006600"/>
              </a:buClr>
              <a:buFont typeface="Wingdings" pitchFamily="2" charset="2"/>
              <a:buChar char="ü"/>
            </a:pPr>
            <a:r>
              <a:rPr lang="en-US" dirty="0"/>
              <a:t>Limited expertise on </a:t>
            </a:r>
          </a:p>
          <a:p>
            <a:pPr>
              <a:buClr>
                <a:srgbClr val="006600"/>
              </a:buClr>
              <a:buFontTx/>
              <a:buNone/>
            </a:pPr>
            <a:r>
              <a:rPr lang="en-US" dirty="0"/>
              <a:t>	technologies </a:t>
            </a:r>
          </a:p>
          <a:p>
            <a:pPr>
              <a:buClr>
                <a:srgbClr val="006600"/>
              </a:buClr>
              <a:buFont typeface="Wingdings" pitchFamily="2" charset="2"/>
              <a:buChar char="ü"/>
            </a:pPr>
            <a:r>
              <a:rPr lang="en-US" dirty="0"/>
              <a:t>Too many demands on </a:t>
            </a:r>
          </a:p>
          <a:p>
            <a:pPr>
              <a:buClr>
                <a:srgbClr val="006600"/>
              </a:buClr>
              <a:buFontTx/>
              <a:buNone/>
            </a:pPr>
            <a:r>
              <a:rPr lang="en-US" dirty="0"/>
              <a:t>	staff time to launch new </a:t>
            </a:r>
          </a:p>
          <a:p>
            <a:pPr>
              <a:buClr>
                <a:srgbClr val="006600"/>
              </a:buClr>
              <a:buFontTx/>
              <a:buNone/>
            </a:pPr>
            <a:r>
              <a:rPr lang="en-US" dirty="0"/>
              <a:t>	projects</a:t>
            </a:r>
          </a:p>
          <a:p>
            <a:pPr>
              <a:buClr>
                <a:srgbClr val="006600"/>
              </a:buClr>
              <a:buFont typeface="Wingdings" pitchFamily="2" charset="2"/>
              <a:buNone/>
            </a:pPr>
            <a:endParaRPr lang="en-US" dirty="0" smtClean="0"/>
          </a:p>
          <a:p>
            <a:pPr>
              <a:buClr>
                <a:srgbClr val="006600"/>
              </a:buClr>
              <a:buFont typeface="Wingdings" pitchFamily="2" charset="2"/>
              <a:buNone/>
            </a:pPr>
            <a:r>
              <a:rPr lang="en-US" dirty="0" smtClean="0"/>
              <a:t>Yet…you </a:t>
            </a:r>
            <a:r>
              <a:rPr lang="en-US" dirty="0"/>
              <a:t>want to replace equipment and </a:t>
            </a:r>
          </a:p>
          <a:p>
            <a:pPr>
              <a:buClr>
                <a:srgbClr val="006600"/>
              </a:buClr>
              <a:buFont typeface="Wingdings" pitchFamily="2" charset="2"/>
              <a:buNone/>
            </a:pPr>
            <a:r>
              <a:rPr lang="en-US" dirty="0"/>
              <a:t>modernize your facilities</a:t>
            </a:r>
          </a:p>
          <a:p>
            <a:pPr marL="0" indent="0">
              <a:buNone/>
            </a:pPr>
            <a:endParaRPr lang="en-US" dirty="0"/>
          </a:p>
        </p:txBody>
      </p:sp>
      <p:sp>
        <p:nvSpPr>
          <p:cNvPr id="3" name="Title 2"/>
          <p:cNvSpPr>
            <a:spLocks noGrp="1"/>
          </p:cNvSpPr>
          <p:nvPr>
            <p:ph type="title"/>
          </p:nvPr>
        </p:nvSpPr>
        <p:spPr>
          <a:xfrm>
            <a:off x="148296" y="0"/>
            <a:ext cx="8081303" cy="901700"/>
          </a:xfrm>
        </p:spPr>
        <p:txBody>
          <a:bodyPr/>
          <a:lstStyle/>
          <a:p>
            <a:r>
              <a:rPr lang="en-US" dirty="0" smtClean="0"/>
              <a:t>What Problems Do You Face at Your Facility?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717" y="2057400"/>
            <a:ext cx="3657600" cy="3108960"/>
          </a:xfrm>
          <a:prstGeom prst="rect">
            <a:avLst/>
          </a:prstGeom>
        </p:spPr>
      </p:pic>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11</a:t>
            </a:fld>
            <a:endParaRPr lang="en-US" dirty="0" smtClean="0"/>
          </a:p>
        </p:txBody>
      </p:sp>
    </p:spTree>
    <p:extLst>
      <p:ext uri="{BB962C8B-B14F-4D97-AF65-F5344CB8AC3E}">
        <p14:creationId xmlns:p14="http://schemas.microsoft.com/office/powerpoint/2010/main" val="12627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FontTx/>
              <a:buNone/>
            </a:pPr>
            <a:r>
              <a:rPr lang="en-US" dirty="0"/>
              <a:t>An Innovative </a:t>
            </a:r>
            <a:r>
              <a:rPr lang="en-US" dirty="0" smtClean="0"/>
              <a:t>Solution</a:t>
            </a:r>
          </a:p>
          <a:p>
            <a:pPr algn="ctr">
              <a:buFontTx/>
              <a:buNone/>
            </a:pPr>
            <a:endParaRPr lang="en-US" dirty="0"/>
          </a:p>
          <a:p>
            <a:pPr algn="ctr">
              <a:buFontTx/>
              <a:buNone/>
            </a:pPr>
            <a:r>
              <a:rPr lang="en-US" dirty="0" smtClean="0"/>
              <a:t>Performance Contracting</a:t>
            </a:r>
          </a:p>
          <a:p>
            <a:pPr algn="ctr">
              <a:buFontTx/>
              <a:buNone/>
            </a:pPr>
            <a:endParaRPr lang="en-US" dirty="0"/>
          </a:p>
          <a:p>
            <a:pPr algn="ctr">
              <a:buFontTx/>
              <a:buNone/>
            </a:pPr>
            <a:endParaRPr lang="en-US" dirty="0"/>
          </a:p>
          <a:p>
            <a:pPr algn="ctr">
              <a:buFontTx/>
              <a:buNone/>
            </a:pPr>
            <a:r>
              <a:rPr lang="en-US" sz="2000" dirty="0" smtClean="0"/>
              <a:t>Energy Savings</a:t>
            </a:r>
            <a:endParaRPr lang="en-US" sz="2000" dirty="0"/>
          </a:p>
          <a:p>
            <a:pPr algn="ctr">
              <a:buFontTx/>
              <a:buNone/>
            </a:pPr>
            <a:r>
              <a:rPr lang="en-US" sz="2000" dirty="0"/>
              <a:t>Performance </a:t>
            </a:r>
          </a:p>
          <a:p>
            <a:pPr algn="ctr">
              <a:buFontTx/>
              <a:buNone/>
            </a:pPr>
            <a:r>
              <a:rPr lang="en-US" sz="2000" dirty="0"/>
              <a:t>Contracting</a:t>
            </a:r>
            <a:endParaRPr lang="en-US" dirty="0"/>
          </a:p>
          <a:p>
            <a:pPr algn="ctr">
              <a:buFontTx/>
              <a:buNone/>
            </a:pPr>
            <a:endParaRPr lang="en-US" dirty="0"/>
          </a:p>
          <a:p>
            <a:pPr algn="ctr">
              <a:buFontTx/>
              <a:buNone/>
            </a:pPr>
            <a:r>
              <a:rPr lang="en-US" dirty="0" smtClean="0"/>
              <a:t>…</a:t>
            </a:r>
            <a:r>
              <a:rPr lang="en-US" dirty="0"/>
              <a:t>a smart way to get better buildings</a:t>
            </a:r>
          </a:p>
          <a:p>
            <a:endParaRPr lang="en-US" dirty="0"/>
          </a:p>
        </p:txBody>
      </p:sp>
      <p:sp>
        <p:nvSpPr>
          <p:cNvPr id="3" name="Title 2"/>
          <p:cNvSpPr>
            <a:spLocks noGrp="1"/>
          </p:cNvSpPr>
          <p:nvPr>
            <p:ph type="title"/>
          </p:nvPr>
        </p:nvSpPr>
        <p:spPr>
          <a:xfrm>
            <a:off x="148296" y="0"/>
            <a:ext cx="7319303" cy="901700"/>
          </a:xfrm>
        </p:spPr>
        <p:txBody>
          <a:bodyPr/>
          <a:lstStyle/>
          <a:p>
            <a:r>
              <a:rPr lang="en-US" dirty="0" smtClean="0"/>
              <a:t>If you face these problems….</a:t>
            </a:r>
            <a:br>
              <a:rPr lang="en-US" dirty="0" smtClean="0"/>
            </a:br>
            <a:r>
              <a:rPr lang="en-US" dirty="0"/>
              <a:t>	</a:t>
            </a:r>
            <a:r>
              <a:rPr lang="en-US" dirty="0" smtClean="0"/>
              <a:t>					you are not alone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067812"/>
            <a:ext cx="3657600" cy="2093976"/>
          </a:xfrm>
          <a:prstGeom prst="rect">
            <a:avLst/>
          </a:prstGeom>
        </p:spPr>
      </p:pic>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12</a:t>
            </a:fld>
            <a:endParaRPr lang="en-US" dirty="0" smtClean="0"/>
          </a:p>
        </p:txBody>
      </p:sp>
    </p:spTree>
    <p:extLst>
      <p:ext uri="{BB962C8B-B14F-4D97-AF65-F5344CB8AC3E}">
        <p14:creationId xmlns:p14="http://schemas.microsoft.com/office/powerpoint/2010/main" val="3413747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ChangeArrowheads="1"/>
          </p:cNvSpPr>
          <p:nvPr/>
        </p:nvSpPr>
        <p:spPr bwMode="auto">
          <a:xfrm>
            <a:off x="533400" y="1295400"/>
            <a:ext cx="7467600" cy="4696128"/>
          </a:xfrm>
          <a:prstGeom prst="rect">
            <a:avLst/>
          </a:prstGeom>
          <a:noFill/>
          <a:ln w="9525">
            <a:noFill/>
            <a:miter lim="800000"/>
            <a:headEnd/>
            <a:tailEnd/>
          </a:ln>
        </p:spPr>
        <p:txBody>
          <a:bodyPr lIns="92075" tIns="46038" rIns="92075" bIns="46038"/>
          <a:lstStyle/>
          <a:p>
            <a:pPr marL="342900" indent="-342900">
              <a:spcBef>
                <a:spcPct val="20000"/>
              </a:spcBef>
              <a:defRPr/>
            </a:pPr>
            <a:r>
              <a:rPr lang="en-US" sz="2400" b="1" dirty="0"/>
              <a:t>Energy </a:t>
            </a:r>
            <a:r>
              <a:rPr lang="en-US" sz="2400" b="1" dirty="0" smtClean="0"/>
              <a:t>Savings Performance Contracting (ESPC</a:t>
            </a:r>
            <a:r>
              <a:rPr lang="en-US" sz="2400" b="1" dirty="0"/>
              <a:t>)</a:t>
            </a:r>
          </a:p>
          <a:p>
            <a:pPr marL="342900" indent="-342900">
              <a:spcBef>
                <a:spcPct val="20000"/>
              </a:spcBef>
              <a:defRPr/>
            </a:pPr>
            <a:endParaRPr lang="en-US" b="1" i="1" dirty="0" smtClean="0"/>
          </a:p>
          <a:p>
            <a:pPr marL="342900" indent="-342900">
              <a:spcBef>
                <a:spcPct val="20000"/>
              </a:spcBef>
              <a:defRPr/>
            </a:pPr>
            <a:r>
              <a:rPr lang="en-US" b="1" i="1" dirty="0" smtClean="0"/>
              <a:t>			Projects </a:t>
            </a:r>
            <a:r>
              <a:rPr lang="en-US" b="1" i="1" dirty="0"/>
              <a:t>pay for </a:t>
            </a:r>
            <a:r>
              <a:rPr lang="en-US" b="1" i="1" dirty="0" smtClean="0"/>
              <a:t>themselves</a:t>
            </a:r>
            <a:endParaRPr lang="en-US" b="1" i="1" dirty="0"/>
          </a:p>
          <a:p>
            <a:pPr marL="342900" indent="-342900">
              <a:spcBef>
                <a:spcPct val="20000"/>
              </a:spcBef>
              <a:defRPr/>
            </a:pPr>
            <a:endParaRPr lang="en-US" i="1" dirty="0"/>
          </a:p>
          <a:p>
            <a:pPr marL="342900" indent="-342900">
              <a:spcBef>
                <a:spcPct val="20000"/>
              </a:spcBef>
              <a:defRPr/>
            </a:pPr>
            <a:r>
              <a:rPr lang="en-US" b="1" i="1" dirty="0"/>
              <a:t>Savings stack up over time…</a:t>
            </a:r>
          </a:p>
          <a:p>
            <a:pPr marL="342900" indent="-342900">
              <a:spcBef>
                <a:spcPct val="20000"/>
              </a:spcBef>
              <a:defRPr/>
            </a:pPr>
            <a:endParaRPr lang="en-US" i="1" dirty="0"/>
          </a:p>
          <a:p>
            <a:pPr marL="342900" indent="-342900">
              <a:spcBef>
                <a:spcPct val="20000"/>
              </a:spcBef>
              <a:defRPr/>
            </a:pPr>
            <a:r>
              <a:rPr lang="en-US" i="1" dirty="0"/>
              <a:t>	</a:t>
            </a:r>
          </a:p>
          <a:p>
            <a:pPr marL="342900" indent="-342900">
              <a:spcBef>
                <a:spcPct val="20000"/>
              </a:spcBef>
              <a:defRPr/>
            </a:pPr>
            <a:r>
              <a:rPr lang="en-US" i="1" dirty="0"/>
              <a:t>		     </a:t>
            </a:r>
          </a:p>
          <a:p>
            <a:pPr marL="342900" indent="-342900">
              <a:spcBef>
                <a:spcPct val="20000"/>
              </a:spcBef>
              <a:defRPr/>
            </a:pPr>
            <a:endParaRPr lang="en-US" b="1" i="1" dirty="0"/>
          </a:p>
          <a:p>
            <a:pPr>
              <a:defRPr/>
            </a:pPr>
            <a:r>
              <a:rPr lang="en-US" b="1" i="1" dirty="0"/>
              <a:t>			</a:t>
            </a:r>
            <a:endParaRPr lang="en-US" b="1" i="1" dirty="0" smtClean="0"/>
          </a:p>
          <a:p>
            <a:pPr>
              <a:defRPr/>
            </a:pPr>
            <a:r>
              <a:rPr lang="en-US" dirty="0" smtClean="0"/>
              <a:t>A </a:t>
            </a:r>
            <a:r>
              <a:rPr lang="en-US" dirty="0"/>
              <a:t>way to upgrade your facilities without dipping into your capital </a:t>
            </a:r>
            <a:r>
              <a:rPr lang="en-US" dirty="0" smtClean="0"/>
              <a:t>budget…</a:t>
            </a:r>
          </a:p>
          <a:p>
            <a:pPr>
              <a:defRPr/>
            </a:pPr>
            <a:r>
              <a:rPr lang="en-US" dirty="0"/>
              <a:t>	</a:t>
            </a:r>
            <a:r>
              <a:rPr lang="en-US" b="1" i="1" dirty="0" smtClean="0"/>
              <a:t>Using </a:t>
            </a:r>
            <a:r>
              <a:rPr lang="en-US" b="1" i="1" dirty="0"/>
              <a:t>future </a:t>
            </a:r>
            <a:r>
              <a:rPr lang="en-US" b="1" i="1" dirty="0" smtClean="0"/>
              <a:t>cost savings </a:t>
            </a:r>
            <a:r>
              <a:rPr lang="en-US" b="1" i="1" dirty="0"/>
              <a:t>to pay for projects</a:t>
            </a:r>
          </a:p>
          <a:p>
            <a:pPr marL="342900" indent="-342900">
              <a:spcBef>
                <a:spcPct val="20000"/>
              </a:spcBef>
              <a:defRPr/>
            </a:pPr>
            <a:endParaRPr lang="en-US" b="1" i="1" dirty="0"/>
          </a:p>
          <a:p>
            <a:pPr marL="342900" indent="-342900">
              <a:spcBef>
                <a:spcPct val="20000"/>
              </a:spcBef>
              <a:defRPr/>
            </a:pPr>
            <a:endParaRPr lang="en-US" b="1" i="1" dirty="0"/>
          </a:p>
          <a:p>
            <a:pPr marL="342900" indent="-342900">
              <a:spcBef>
                <a:spcPct val="20000"/>
              </a:spcBef>
              <a:defRPr/>
            </a:pPr>
            <a:endParaRPr lang="en-US" b="1" i="1" dirty="0"/>
          </a:p>
          <a:p>
            <a:pPr marL="342900" indent="-342900">
              <a:spcBef>
                <a:spcPct val="20000"/>
              </a:spcBef>
              <a:defRPr/>
            </a:pPr>
            <a:endParaRPr lang="en-US" b="1" i="1" dirty="0"/>
          </a:p>
          <a:p>
            <a:pPr marL="342900" indent="-342900">
              <a:spcBef>
                <a:spcPct val="20000"/>
              </a:spcBef>
              <a:defRPr/>
            </a:pPr>
            <a:endParaRPr lang="en-US" i="1" dirty="0"/>
          </a:p>
        </p:txBody>
      </p:sp>
      <p:sp>
        <p:nvSpPr>
          <p:cNvPr id="2" name="Title 1"/>
          <p:cNvSpPr>
            <a:spLocks noGrp="1"/>
          </p:cNvSpPr>
          <p:nvPr>
            <p:ph type="title"/>
          </p:nvPr>
        </p:nvSpPr>
        <p:spPr>
          <a:xfrm>
            <a:off x="148297" y="0"/>
            <a:ext cx="7852702" cy="901700"/>
          </a:xfrm>
        </p:spPr>
        <p:txBody>
          <a:bodyPr/>
          <a:lstStyle/>
          <a:p>
            <a:r>
              <a:rPr lang="en-US" dirty="0" smtClean="0"/>
              <a:t>What is Energy Savings Performance Contracting?</a:t>
            </a:r>
            <a:endParaRPr lang="en-US" dirty="0"/>
          </a:p>
        </p:txBody>
      </p:sp>
      <p:pic>
        <p:nvPicPr>
          <p:cNvPr id="17" name="Picture 16" descr="C:\Users\Linda-9Kft\AppData\Local\Microsoft\Windows\Temporary Internet Files\Content.IE5\L2C6146A\MC900352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076" y="2862337"/>
            <a:ext cx="2144617" cy="17663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Linda-9Kft\AppData\Local\Microsoft\Windows\Temporary Internet Files\Content.IE5\L2C6146A\MC900352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700" y="2057400"/>
            <a:ext cx="2144617" cy="1766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C:\Users\Linda-9Kft\AppData\Local\Microsoft\Windows\Temporary Internet Files\Content.IE5\L2C6146A\MC900352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691" y="1913454"/>
            <a:ext cx="2144617" cy="176636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13</a:t>
            </a:fld>
            <a:endParaRPr lang="en-US" dirty="0" smtClean="0"/>
          </a:p>
        </p:txBody>
      </p:sp>
    </p:spTree>
    <p:extLst>
      <p:ext uri="{BB962C8B-B14F-4D97-AF65-F5344CB8AC3E}">
        <p14:creationId xmlns:p14="http://schemas.microsoft.com/office/powerpoint/2010/main" val="156042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idx="1"/>
          </p:nvPr>
        </p:nvSpPr>
        <p:spPr>
          <a:xfrm>
            <a:off x="381000" y="1295400"/>
            <a:ext cx="8229600" cy="4876800"/>
          </a:xfrm>
        </p:spPr>
        <p:txBody>
          <a:bodyPr/>
          <a:lstStyle/>
          <a:p>
            <a:pPr indent="0">
              <a:buFontTx/>
              <a:buNone/>
            </a:pPr>
            <a:r>
              <a:rPr lang="en-US" sz="2200" b="1" dirty="0" smtClean="0"/>
              <a:t>Each year money in your budget is freed-up to pay for equipment!</a:t>
            </a:r>
          </a:p>
        </p:txBody>
      </p:sp>
      <p:sp>
        <p:nvSpPr>
          <p:cNvPr id="8195" name="Rectangle 3"/>
          <p:cNvSpPr>
            <a:spLocks noGrp="1" noChangeArrowheads="1"/>
          </p:cNvSpPr>
          <p:nvPr>
            <p:ph type="title"/>
          </p:nvPr>
        </p:nvSpPr>
        <p:spPr/>
        <p:txBody>
          <a:bodyPr/>
          <a:lstStyle/>
          <a:p>
            <a:pPr algn="l"/>
            <a:r>
              <a:rPr lang="en-US" sz="2800" dirty="0" smtClean="0"/>
              <a:t>	 How It Works – Annually</a:t>
            </a:r>
          </a:p>
        </p:txBody>
      </p:sp>
      <p:sp>
        <p:nvSpPr>
          <p:cNvPr id="8197" name="Rectangle 5"/>
          <p:cNvSpPr>
            <a:spLocks noChangeArrowheads="1"/>
          </p:cNvSpPr>
          <p:nvPr/>
        </p:nvSpPr>
        <p:spPr bwMode="auto">
          <a:xfrm>
            <a:off x="609600" y="19050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b="1"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42985"/>
            <a:ext cx="9144001" cy="381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14</a:t>
            </a:fld>
            <a:endParaRPr lang="en-US" dirty="0" smtClean="0"/>
          </a:p>
        </p:txBody>
      </p:sp>
    </p:spTree>
    <p:extLst>
      <p:ext uri="{BB962C8B-B14F-4D97-AF65-F5344CB8AC3E}">
        <p14:creationId xmlns:p14="http://schemas.microsoft.com/office/powerpoint/2010/main" val="105325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4953000" cy="4876800"/>
          </a:xfrm>
        </p:spPr>
        <p:txBody>
          <a:bodyPr/>
          <a:lstStyle/>
          <a:p>
            <a:r>
              <a:rPr lang="en-US" sz="2000" dirty="0"/>
              <a:t>Financed through lease-purchase </a:t>
            </a:r>
            <a:r>
              <a:rPr lang="en-US" sz="2000" dirty="0" smtClean="0"/>
              <a:t>agreement (municipal tax-exempt)</a:t>
            </a:r>
          </a:p>
          <a:p>
            <a:pPr marL="0" indent="0">
              <a:buNone/>
            </a:pPr>
            <a:endParaRPr lang="en-US" sz="2000" dirty="0"/>
          </a:p>
          <a:p>
            <a:r>
              <a:rPr lang="en-US" sz="2000" dirty="0"/>
              <a:t>Annual cost savings exceed annual </a:t>
            </a:r>
            <a:r>
              <a:rPr lang="en-US" sz="2000" dirty="0" smtClean="0"/>
              <a:t>payments</a:t>
            </a:r>
          </a:p>
          <a:p>
            <a:endParaRPr lang="en-US" sz="2000" dirty="0" smtClean="0"/>
          </a:p>
          <a:p>
            <a:r>
              <a:rPr lang="en-US" sz="2000" dirty="0" smtClean="0"/>
              <a:t>Typically does not impact debt (common legal perspective)</a:t>
            </a:r>
          </a:p>
          <a:p>
            <a:pPr marL="0" indent="0">
              <a:buNone/>
            </a:pPr>
            <a:endParaRPr lang="en-US" sz="2000" dirty="0"/>
          </a:p>
          <a:p>
            <a:r>
              <a:rPr lang="en-US" sz="2000" dirty="0"/>
              <a:t>Financing term is </a:t>
            </a:r>
            <a:r>
              <a:rPr lang="en-US" sz="2000" dirty="0" smtClean="0"/>
              <a:t>up to 15 years (per legislation)</a:t>
            </a:r>
          </a:p>
          <a:p>
            <a:endParaRPr lang="en-US" sz="2000" dirty="0"/>
          </a:p>
          <a:p>
            <a:r>
              <a:rPr lang="en-US" sz="2000" dirty="0" smtClean="0"/>
              <a:t>Blend and leverage funds (savings plus utility rebates, grants, bonds, budgeted funds)</a:t>
            </a:r>
            <a:endParaRPr lang="en-US" sz="2000" dirty="0"/>
          </a:p>
          <a:p>
            <a:endParaRPr lang="en-US" dirty="0"/>
          </a:p>
        </p:txBody>
      </p:sp>
      <p:sp>
        <p:nvSpPr>
          <p:cNvPr id="3" name="Title 2"/>
          <p:cNvSpPr>
            <a:spLocks noGrp="1"/>
          </p:cNvSpPr>
          <p:nvPr>
            <p:ph type="title"/>
          </p:nvPr>
        </p:nvSpPr>
        <p:spPr>
          <a:xfrm>
            <a:off x="148296" y="0"/>
            <a:ext cx="7776503" cy="901700"/>
          </a:xfrm>
        </p:spPr>
        <p:txBody>
          <a:bodyPr/>
          <a:lstStyle/>
          <a:p>
            <a:r>
              <a:rPr lang="en-US" dirty="0" smtClean="0"/>
              <a:t>How It Works - Financing </a:t>
            </a:r>
            <a:br>
              <a:rPr lang="en-US" dirty="0" smtClean="0"/>
            </a:br>
            <a:r>
              <a:rPr lang="en-US" dirty="0" smtClean="0"/>
              <a:t>                    Multi-Year Lease-Purchase Agreement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2863306"/>
              </p:ext>
            </p:extLst>
          </p:nvPr>
        </p:nvGraphicFramePr>
        <p:xfrm>
          <a:off x="5029200" y="1143000"/>
          <a:ext cx="4114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15</a:t>
            </a:fld>
            <a:endParaRPr lang="en-US" dirty="0" smtClean="0"/>
          </a:p>
        </p:txBody>
      </p:sp>
    </p:spTree>
    <p:extLst>
      <p:ext uri="{BB962C8B-B14F-4D97-AF65-F5344CB8AC3E}">
        <p14:creationId xmlns:p14="http://schemas.microsoft.com/office/powerpoint/2010/main" val="4281613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SPC Budget-costs-Insert-v2.jpg"/>
          <p:cNvPicPr>
            <a:picLocks noGrp="1"/>
          </p:cNvPicPr>
          <p:nvPr>
            <p:ph idx="1"/>
          </p:nvPr>
        </p:nvPicPr>
        <p:blipFill>
          <a:blip r:embed="rId3" cstate="print"/>
          <a:srcRect l="12660" t="18803" r="3365" b="18162"/>
          <a:stretch>
            <a:fillRect/>
          </a:stretch>
        </p:blipFill>
        <p:spPr>
          <a:xfrm>
            <a:off x="152400" y="1463615"/>
            <a:ext cx="7678674" cy="4818945"/>
          </a:xfrm>
          <a:prstGeom prst="rect">
            <a:avLst/>
          </a:prstGeom>
        </p:spPr>
      </p:pic>
      <p:sp>
        <p:nvSpPr>
          <p:cNvPr id="3" name="Title 2"/>
          <p:cNvSpPr>
            <a:spLocks noGrp="1"/>
          </p:cNvSpPr>
          <p:nvPr>
            <p:ph type="title"/>
          </p:nvPr>
        </p:nvSpPr>
        <p:spPr>
          <a:xfrm>
            <a:off x="148296" y="0"/>
            <a:ext cx="6862103" cy="901700"/>
          </a:xfrm>
        </p:spPr>
        <p:txBody>
          <a:bodyPr/>
          <a:lstStyle/>
          <a:p>
            <a:r>
              <a:rPr lang="en-US" dirty="0" smtClean="0"/>
              <a:t>How It Works – Over the Years</a:t>
            </a:r>
            <a:endParaRPr lang="en-US" dirty="0"/>
          </a:p>
        </p:txBody>
      </p:sp>
      <p:sp>
        <p:nvSpPr>
          <p:cNvPr id="5" name="TextBox 4"/>
          <p:cNvSpPr txBox="1"/>
          <p:nvPr/>
        </p:nvSpPr>
        <p:spPr>
          <a:xfrm>
            <a:off x="304800" y="1219200"/>
            <a:ext cx="2514600" cy="457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1" dirty="0" smtClean="0">
                <a:latin typeface="Arial Narrow"/>
                <a:cs typeface="Arial Narrow"/>
              </a:rPr>
              <a:t>The long-term view </a:t>
            </a:r>
            <a:endParaRPr kumimoji="0" lang="en-US" sz="2323" b="1" i="0" u="none" strike="noStrike" kern="1200" cap="none" spc="0" normalizeH="0" baseline="0" noProof="0" dirty="0" smtClean="0">
              <a:ln>
                <a:noFill/>
              </a:ln>
              <a:effectLst/>
              <a:uLnTx/>
              <a:uFillTx/>
              <a:latin typeface="Arial Narrow"/>
              <a:cs typeface="Arial Narrow"/>
            </a:endParaRPr>
          </a:p>
        </p:txBody>
      </p:sp>
      <p:sp>
        <p:nvSpPr>
          <p:cNvPr id="6"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16</a:t>
            </a:fld>
            <a:endParaRPr lang="en-US" dirty="0" smtClean="0"/>
          </a:p>
        </p:txBody>
      </p:sp>
    </p:spTree>
    <p:extLst>
      <p:ext uri="{BB962C8B-B14F-4D97-AF65-F5344CB8AC3E}">
        <p14:creationId xmlns:p14="http://schemas.microsoft.com/office/powerpoint/2010/main" val="203826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smtClean="0"/>
              <a:t>Contract with an </a:t>
            </a:r>
          </a:p>
          <a:p>
            <a:pPr marL="0" indent="0">
              <a:buNone/>
            </a:pPr>
            <a:r>
              <a:rPr lang="en-US" sz="3200" dirty="0" smtClean="0"/>
              <a:t>Energy Service Company </a:t>
            </a:r>
          </a:p>
          <a:p>
            <a:pPr marL="0" indent="0">
              <a:buNone/>
            </a:pPr>
            <a:r>
              <a:rPr lang="en-US" sz="3200" dirty="0" smtClean="0"/>
              <a:t>(ESCO) </a:t>
            </a:r>
          </a:p>
          <a:p>
            <a:pPr marL="0" indent="0">
              <a:buNone/>
            </a:pPr>
            <a:endParaRPr lang="en-US" sz="3200" dirty="0"/>
          </a:p>
          <a:p>
            <a:pPr marL="0" indent="0">
              <a:buNone/>
            </a:pPr>
            <a:r>
              <a:rPr lang="en-US" dirty="0" smtClean="0"/>
              <a:t>The ESCO brings in </a:t>
            </a:r>
          </a:p>
          <a:p>
            <a:pPr marL="0" indent="0">
              <a:buNone/>
            </a:pPr>
            <a:r>
              <a:rPr lang="en-US" dirty="0"/>
              <a:t>	</a:t>
            </a:r>
            <a:r>
              <a:rPr lang="en-US" dirty="0" smtClean="0"/>
              <a:t>a team of specialists</a:t>
            </a:r>
          </a:p>
        </p:txBody>
      </p:sp>
      <p:sp>
        <p:nvSpPr>
          <p:cNvPr id="3" name="Title 2"/>
          <p:cNvSpPr>
            <a:spLocks noGrp="1"/>
          </p:cNvSpPr>
          <p:nvPr>
            <p:ph type="title"/>
          </p:nvPr>
        </p:nvSpPr>
        <p:spPr/>
        <p:txBody>
          <a:bodyPr/>
          <a:lstStyle/>
          <a:p>
            <a:r>
              <a:rPr lang="en-US" dirty="0" smtClean="0"/>
              <a:t> The ESCO Partner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779143"/>
            <a:ext cx="3657600" cy="3044952"/>
          </a:xfrm>
          <a:prstGeom prst="rect">
            <a:avLst/>
          </a:prstGeom>
        </p:spPr>
      </p:pic>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17</a:t>
            </a:fld>
            <a:endParaRPr lang="en-US" dirty="0" smtClean="0"/>
          </a:p>
        </p:txBody>
      </p:sp>
    </p:spTree>
    <p:extLst>
      <p:ext uri="{BB962C8B-B14F-4D97-AF65-F5344CB8AC3E}">
        <p14:creationId xmlns:p14="http://schemas.microsoft.com/office/powerpoint/2010/main" val="2052127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030"/>
            <a:ext cx="8229600" cy="5271445"/>
          </a:xfrm>
        </p:spPr>
        <p:txBody>
          <a:bodyPr/>
          <a:lstStyle/>
          <a:p>
            <a:pPr marL="0" indent="0">
              <a:buNone/>
            </a:pPr>
            <a:r>
              <a:rPr lang="en-US" dirty="0" smtClean="0"/>
              <a:t>A qualified ESCO puts many different pieces</a:t>
            </a:r>
          </a:p>
          <a:p>
            <a:pPr marL="0" indent="0">
              <a:buNone/>
            </a:pPr>
            <a:r>
              <a:rPr lang="en-US" dirty="0" smtClean="0"/>
              <a:t>together in a turnkey approach:</a:t>
            </a:r>
          </a:p>
          <a:p>
            <a:pPr marL="0" indent="0">
              <a:buNone/>
            </a:pPr>
            <a:r>
              <a:rPr lang="en-US" dirty="0" smtClean="0"/>
              <a:t>	</a:t>
            </a:r>
          </a:p>
          <a:p>
            <a:pPr marL="0" indent="0">
              <a:buNone/>
            </a:pPr>
            <a:r>
              <a:rPr lang="en-US" dirty="0"/>
              <a:t>	</a:t>
            </a:r>
            <a:r>
              <a:rPr lang="en-US" dirty="0" smtClean="0"/>
              <a:t>  Identify and evaluate project opportunities </a:t>
            </a:r>
          </a:p>
          <a:p>
            <a:pPr marL="0" indent="0">
              <a:buNone/>
            </a:pPr>
            <a:r>
              <a:rPr lang="en-US" dirty="0" smtClean="0"/>
              <a:t>	  Help arrange for financing and other funding sources</a:t>
            </a:r>
          </a:p>
          <a:p>
            <a:pPr marL="0" indent="0">
              <a:buNone/>
            </a:pPr>
            <a:r>
              <a:rPr lang="en-US" dirty="0" smtClean="0"/>
              <a:t>	  Design, install, commission and manage projects</a:t>
            </a:r>
          </a:p>
          <a:p>
            <a:pPr marL="0" indent="0">
              <a:buNone/>
            </a:pPr>
            <a:r>
              <a:rPr lang="en-US" dirty="0"/>
              <a:t>	</a:t>
            </a:r>
            <a:r>
              <a:rPr lang="en-US" dirty="0" smtClean="0"/>
              <a:t>  Measure and verify savings</a:t>
            </a:r>
          </a:p>
          <a:p>
            <a:pPr marL="0" indent="0">
              <a:buNone/>
            </a:pPr>
            <a:r>
              <a:rPr lang="en-US" dirty="0" smtClean="0"/>
              <a:t>	  Train staff, provide ongoing maintenance services	  	   And, guarantee that projected savings will cover all 		   costs</a:t>
            </a:r>
            <a:endParaRPr lang="en-US" dirty="0"/>
          </a:p>
        </p:txBody>
      </p:sp>
      <p:sp>
        <p:nvSpPr>
          <p:cNvPr id="3" name="Title 2"/>
          <p:cNvSpPr>
            <a:spLocks noGrp="1"/>
          </p:cNvSpPr>
          <p:nvPr>
            <p:ph type="title"/>
          </p:nvPr>
        </p:nvSpPr>
        <p:spPr/>
        <p:txBody>
          <a:bodyPr/>
          <a:lstStyle/>
          <a:p>
            <a:r>
              <a:rPr lang="en-US" dirty="0" smtClean="0"/>
              <a:t>The ESCO Partner</a:t>
            </a:r>
            <a:endParaRPr lang="en-US" dirty="0"/>
          </a:p>
        </p:txBody>
      </p:sp>
      <p:pic>
        <p:nvPicPr>
          <p:cNvPr id="4" name="Picture 3" descr="Put the pieces together"/>
          <p:cNvPicPr/>
          <p:nvPr/>
        </p:nvPicPr>
        <p:blipFill>
          <a:blip r:embed="rId3" r:link="rId4" cstate="print"/>
          <a:srcRect/>
          <a:stretch>
            <a:fillRect/>
          </a:stretch>
        </p:blipFill>
        <p:spPr bwMode="auto">
          <a:xfrm>
            <a:off x="6688178" y="1196029"/>
            <a:ext cx="2181139" cy="1300035"/>
          </a:xfrm>
          <a:prstGeom prst="rect">
            <a:avLst/>
          </a:prstGeom>
          <a:noFill/>
          <a:ln w="9525">
            <a:noFill/>
            <a:miter lim="800000"/>
            <a:headEnd/>
            <a:tailEnd/>
          </a:ln>
        </p:spPr>
      </p:pic>
      <p:pic>
        <p:nvPicPr>
          <p:cNvPr id="5" name="Picture 4" descr="http://www.colorado.gov/rebuildco/images/puzz1.gif"/>
          <p:cNvPicPr/>
          <p:nvPr/>
        </p:nvPicPr>
        <p:blipFill>
          <a:blip r:embed="rId5" r:link="rId6" cstate="print"/>
          <a:srcRect/>
          <a:stretch>
            <a:fillRect/>
          </a:stretch>
        </p:blipFill>
        <p:spPr bwMode="auto">
          <a:xfrm>
            <a:off x="708629" y="4680661"/>
            <a:ext cx="314325" cy="333375"/>
          </a:xfrm>
          <a:prstGeom prst="rect">
            <a:avLst/>
          </a:prstGeom>
          <a:noFill/>
          <a:ln w="9525">
            <a:noFill/>
            <a:miter lim="800000"/>
            <a:headEnd/>
            <a:tailEnd/>
          </a:ln>
        </p:spPr>
      </p:pic>
      <p:pic>
        <p:nvPicPr>
          <p:cNvPr id="6" name="Picture 5" descr="http://www.colorado.gov/rebuildco/images/puzz2.gif"/>
          <p:cNvPicPr/>
          <p:nvPr/>
        </p:nvPicPr>
        <p:blipFill>
          <a:blip r:embed="rId7" r:link="rId8" cstate="print"/>
          <a:srcRect/>
          <a:stretch>
            <a:fillRect/>
          </a:stretch>
        </p:blipFill>
        <p:spPr bwMode="auto">
          <a:xfrm>
            <a:off x="607925" y="2604572"/>
            <a:ext cx="390525" cy="314325"/>
          </a:xfrm>
          <a:prstGeom prst="rect">
            <a:avLst/>
          </a:prstGeom>
          <a:noFill/>
          <a:ln w="9525">
            <a:noFill/>
            <a:miter lim="800000"/>
            <a:headEnd/>
            <a:tailEnd/>
          </a:ln>
        </p:spPr>
      </p:pic>
      <p:pic>
        <p:nvPicPr>
          <p:cNvPr id="7" name="Picture 6" descr="http://www.colorado.gov/rebuildco/images/puzz3.gif"/>
          <p:cNvPicPr/>
          <p:nvPr/>
        </p:nvPicPr>
        <p:blipFill>
          <a:blip r:embed="rId9" r:link="rId10" cstate="print"/>
          <a:srcRect/>
          <a:stretch>
            <a:fillRect/>
          </a:stretch>
        </p:blipFill>
        <p:spPr bwMode="auto">
          <a:xfrm>
            <a:off x="665075" y="3076574"/>
            <a:ext cx="333375" cy="352425"/>
          </a:xfrm>
          <a:prstGeom prst="rect">
            <a:avLst/>
          </a:prstGeom>
          <a:noFill/>
          <a:ln w="9525">
            <a:noFill/>
            <a:miter lim="800000"/>
            <a:headEnd/>
            <a:tailEnd/>
          </a:ln>
        </p:spPr>
      </p:pic>
      <p:pic>
        <p:nvPicPr>
          <p:cNvPr id="8" name="Picture 7" descr="http://www.colorado.gov/rebuildco/images/puzz5.gif"/>
          <p:cNvPicPr/>
          <p:nvPr/>
        </p:nvPicPr>
        <p:blipFill>
          <a:blip r:embed="rId11" r:link="rId12" cstate="print"/>
          <a:srcRect/>
          <a:stretch>
            <a:fillRect/>
          </a:stretch>
        </p:blipFill>
        <p:spPr bwMode="auto">
          <a:xfrm>
            <a:off x="646024" y="3428999"/>
            <a:ext cx="371475" cy="314325"/>
          </a:xfrm>
          <a:prstGeom prst="rect">
            <a:avLst/>
          </a:prstGeom>
          <a:noFill/>
          <a:ln w="9525">
            <a:noFill/>
            <a:miter lim="800000"/>
            <a:headEnd/>
            <a:tailEnd/>
          </a:ln>
        </p:spPr>
      </p:pic>
      <p:pic>
        <p:nvPicPr>
          <p:cNvPr id="9" name="Picture 8" descr="http://www.colorado.gov/rebuildco/images/puzz5.gif"/>
          <p:cNvPicPr/>
          <p:nvPr/>
        </p:nvPicPr>
        <p:blipFill>
          <a:blip r:embed="rId11" r:link="rId12" cstate="print"/>
          <a:srcRect/>
          <a:stretch>
            <a:fillRect/>
          </a:stretch>
        </p:blipFill>
        <p:spPr bwMode="auto">
          <a:xfrm>
            <a:off x="617450" y="3914388"/>
            <a:ext cx="371475" cy="314325"/>
          </a:xfrm>
          <a:prstGeom prst="rect">
            <a:avLst/>
          </a:prstGeom>
          <a:noFill/>
          <a:ln w="9525">
            <a:noFill/>
            <a:miter lim="800000"/>
            <a:headEnd/>
            <a:tailEnd/>
          </a:ln>
        </p:spPr>
      </p:pic>
      <p:pic>
        <p:nvPicPr>
          <p:cNvPr id="10" name="Picture 9" descr="http://www.colorado.gov/rebuildco/images/puzz6.gif"/>
          <p:cNvPicPr/>
          <p:nvPr/>
        </p:nvPicPr>
        <p:blipFill>
          <a:blip r:embed="rId13" r:link="rId14" cstate="print"/>
          <a:srcRect/>
          <a:stretch>
            <a:fillRect/>
          </a:stretch>
        </p:blipFill>
        <p:spPr bwMode="auto">
          <a:xfrm>
            <a:off x="626974" y="4288057"/>
            <a:ext cx="390525" cy="285750"/>
          </a:xfrm>
          <a:prstGeom prst="rect">
            <a:avLst/>
          </a:prstGeom>
          <a:noFill/>
          <a:ln w="9525">
            <a:noFill/>
            <a:miter lim="800000"/>
            <a:headEnd/>
            <a:tailEnd/>
          </a:ln>
        </p:spPr>
      </p:pic>
      <p:sp>
        <p:nvSpPr>
          <p:cNvPr id="11"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18</a:t>
            </a:fld>
            <a:endParaRPr lang="en-US" dirty="0" smtClean="0"/>
          </a:p>
        </p:txBody>
      </p:sp>
    </p:spTree>
    <p:extLst>
      <p:ext uri="{BB962C8B-B14F-4D97-AF65-F5344CB8AC3E}">
        <p14:creationId xmlns:p14="http://schemas.microsoft.com/office/powerpoint/2010/main" val="1347003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6"/>
          <p:cNvSpPr>
            <a:spLocks noChangeArrowheads="1"/>
          </p:cNvSpPr>
          <p:nvPr/>
        </p:nvSpPr>
        <p:spPr bwMode="auto">
          <a:xfrm>
            <a:off x="6705600" y="2971800"/>
            <a:ext cx="2286000" cy="990600"/>
          </a:xfrm>
          <a:prstGeom prst="ellipse">
            <a:avLst/>
          </a:prstGeom>
          <a:solidFill>
            <a:srgbClr val="FFCC00"/>
          </a:solidFill>
          <a:ln w="28575">
            <a:solidFill>
              <a:schemeClr val="tx1"/>
            </a:solidFill>
            <a:round/>
            <a:headEnd/>
            <a:tailEnd/>
          </a:ln>
        </p:spPr>
        <p:txBody>
          <a:bodyPr wrap="none" anchor="ctr"/>
          <a:lstStyle/>
          <a:p>
            <a:r>
              <a:rPr lang="en-US" b="1" dirty="0" smtClean="0">
                <a:solidFill>
                  <a:schemeClr val="bg1"/>
                </a:solidFill>
              </a:rPr>
              <a:t>      ESCO</a:t>
            </a:r>
            <a:endParaRPr lang="en-US" b="1" dirty="0">
              <a:solidFill>
                <a:schemeClr val="bg1"/>
              </a:solidFill>
            </a:endParaRPr>
          </a:p>
        </p:txBody>
      </p:sp>
      <p:sp>
        <p:nvSpPr>
          <p:cNvPr id="10243" name="Oval 4"/>
          <p:cNvSpPr>
            <a:spLocks noChangeArrowheads="1"/>
          </p:cNvSpPr>
          <p:nvPr/>
        </p:nvSpPr>
        <p:spPr bwMode="auto">
          <a:xfrm>
            <a:off x="1981200" y="1981200"/>
            <a:ext cx="2286000" cy="990600"/>
          </a:xfrm>
          <a:prstGeom prst="ellipse">
            <a:avLst/>
          </a:prstGeom>
          <a:solidFill>
            <a:srgbClr val="114DD3"/>
          </a:solidFill>
          <a:ln w="28575">
            <a:solidFill>
              <a:schemeClr val="tx1"/>
            </a:solidFill>
            <a:round/>
            <a:headEnd/>
            <a:tailEnd/>
          </a:ln>
        </p:spPr>
        <p:txBody>
          <a:bodyPr wrap="none" anchor="ctr"/>
          <a:lstStyle/>
          <a:p>
            <a:r>
              <a:rPr lang="en-US" b="1" dirty="0" smtClean="0">
                <a:solidFill>
                  <a:schemeClr val="bg1"/>
                </a:solidFill>
              </a:rPr>
              <a:t>Government </a:t>
            </a:r>
          </a:p>
          <a:p>
            <a:r>
              <a:rPr lang="en-US" b="1" dirty="0">
                <a:solidFill>
                  <a:schemeClr val="bg1"/>
                </a:solidFill>
              </a:rPr>
              <a:t> </a:t>
            </a:r>
            <a:r>
              <a:rPr lang="en-US" b="1" dirty="0" smtClean="0">
                <a:solidFill>
                  <a:schemeClr val="bg1"/>
                </a:solidFill>
              </a:rPr>
              <a:t>     Owner</a:t>
            </a:r>
            <a:endParaRPr lang="en-US" b="1" dirty="0">
              <a:solidFill>
                <a:schemeClr val="bg1"/>
              </a:solidFill>
            </a:endParaRPr>
          </a:p>
        </p:txBody>
      </p:sp>
      <p:sp>
        <p:nvSpPr>
          <p:cNvPr id="10244" name="Rectangle 2"/>
          <p:cNvSpPr>
            <a:spLocks noGrp="1" noChangeArrowheads="1"/>
          </p:cNvSpPr>
          <p:nvPr>
            <p:ph type="title"/>
          </p:nvPr>
        </p:nvSpPr>
        <p:spPr/>
        <p:txBody>
          <a:bodyPr/>
          <a:lstStyle/>
          <a:p>
            <a:r>
              <a:rPr lang="en-US" sz="2400" dirty="0" smtClean="0">
                <a:solidFill>
                  <a:schemeClr val="bg1"/>
                </a:solidFill>
              </a:rPr>
              <a:t>How ESPC Works</a:t>
            </a:r>
          </a:p>
        </p:txBody>
      </p:sp>
      <p:sp>
        <p:nvSpPr>
          <p:cNvPr id="10245" name="Oval 9"/>
          <p:cNvSpPr>
            <a:spLocks noChangeArrowheads="1"/>
          </p:cNvSpPr>
          <p:nvPr/>
        </p:nvSpPr>
        <p:spPr bwMode="auto">
          <a:xfrm>
            <a:off x="3429000" y="4495800"/>
            <a:ext cx="2286000" cy="990600"/>
          </a:xfrm>
          <a:prstGeom prst="ellipse">
            <a:avLst/>
          </a:prstGeom>
          <a:solidFill>
            <a:schemeClr val="accent1">
              <a:lumMod val="75000"/>
            </a:schemeClr>
          </a:solidFill>
          <a:ln w="28575">
            <a:solidFill>
              <a:schemeClr val="tx1"/>
            </a:solidFill>
            <a:round/>
            <a:headEnd/>
            <a:tailEnd/>
          </a:ln>
        </p:spPr>
        <p:txBody>
          <a:bodyPr wrap="none" anchor="ctr"/>
          <a:lstStyle/>
          <a:p>
            <a:r>
              <a:rPr lang="en-US" b="1" dirty="0" smtClean="0">
                <a:solidFill>
                  <a:schemeClr val="bg1"/>
                </a:solidFill>
              </a:rPr>
              <a:t>   Financier</a:t>
            </a:r>
            <a:endParaRPr lang="en-US" b="1" dirty="0">
              <a:solidFill>
                <a:schemeClr val="bg1"/>
              </a:solidFill>
            </a:endParaRPr>
          </a:p>
        </p:txBody>
      </p:sp>
      <p:sp>
        <p:nvSpPr>
          <p:cNvPr id="10246" name="Line 12"/>
          <p:cNvSpPr>
            <a:spLocks noChangeShapeType="1"/>
          </p:cNvSpPr>
          <p:nvPr/>
        </p:nvSpPr>
        <p:spPr bwMode="auto">
          <a:xfrm flipH="1">
            <a:off x="5486400" y="3657600"/>
            <a:ext cx="1295400" cy="990600"/>
          </a:xfrm>
          <a:prstGeom prst="line">
            <a:avLst/>
          </a:prstGeom>
          <a:noFill/>
          <a:ln w="28575">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47" name="Line 13"/>
          <p:cNvSpPr>
            <a:spLocks noChangeShapeType="1"/>
          </p:cNvSpPr>
          <p:nvPr/>
        </p:nvSpPr>
        <p:spPr bwMode="auto">
          <a:xfrm>
            <a:off x="4267200" y="2590800"/>
            <a:ext cx="2590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48" name="Line 14"/>
          <p:cNvSpPr>
            <a:spLocks noChangeShapeType="1"/>
          </p:cNvSpPr>
          <p:nvPr/>
        </p:nvSpPr>
        <p:spPr bwMode="auto">
          <a:xfrm>
            <a:off x="3200400" y="2971800"/>
            <a:ext cx="1066800" cy="1524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49" name="Text Box 15"/>
          <p:cNvSpPr txBox="1">
            <a:spLocks noChangeArrowheads="1"/>
          </p:cNvSpPr>
          <p:nvPr/>
        </p:nvSpPr>
        <p:spPr bwMode="auto">
          <a:xfrm>
            <a:off x="6172200" y="43434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ESCO guarantee: Savings =&gt; Payment</a:t>
            </a:r>
          </a:p>
        </p:txBody>
      </p:sp>
      <p:sp>
        <p:nvSpPr>
          <p:cNvPr id="10250" name="Text Box 16"/>
          <p:cNvSpPr txBox="1">
            <a:spLocks noChangeArrowheads="1"/>
          </p:cNvSpPr>
          <p:nvPr/>
        </p:nvSpPr>
        <p:spPr bwMode="auto">
          <a:xfrm>
            <a:off x="5181600" y="2286000"/>
            <a:ext cx="2197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Performance Contract</a:t>
            </a:r>
          </a:p>
        </p:txBody>
      </p:sp>
      <p:sp>
        <p:nvSpPr>
          <p:cNvPr id="10251" name="Text Box 17"/>
          <p:cNvSpPr txBox="1">
            <a:spLocks noChangeArrowheads="1"/>
          </p:cNvSpPr>
          <p:nvPr/>
        </p:nvSpPr>
        <p:spPr bwMode="auto">
          <a:xfrm>
            <a:off x="1349702" y="3506569"/>
            <a:ext cx="2313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Lease-Purchase </a:t>
            </a:r>
          </a:p>
          <a:p>
            <a:pPr eaLnBrk="1" hangingPunct="1"/>
            <a:r>
              <a:rPr lang="en-US" dirty="0" smtClean="0"/>
              <a:t>Agreement or other </a:t>
            </a:r>
          </a:p>
          <a:p>
            <a:pPr eaLnBrk="1" hangingPunct="1"/>
            <a:r>
              <a:rPr lang="en-US" dirty="0" smtClean="0"/>
              <a:t>funding arrangement</a:t>
            </a:r>
            <a:endParaRPr lang="en-US" dirty="0"/>
          </a:p>
        </p:txBody>
      </p:sp>
      <p:sp>
        <p:nvSpPr>
          <p:cNvPr id="14" name="Rectangle 2"/>
          <p:cNvSpPr txBox="1">
            <a:spLocks noChangeArrowheads="1"/>
          </p:cNvSpPr>
          <p:nvPr/>
        </p:nvSpPr>
        <p:spPr bwMode="auto">
          <a:xfrm>
            <a:off x="292100" y="107950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r>
              <a:rPr lang="en-US" sz="2400" dirty="0" smtClean="0">
                <a:solidFill>
                  <a:schemeClr val="tx1"/>
                </a:solidFill>
              </a:rPr>
              <a:t>2 Contractual Agreements</a:t>
            </a:r>
            <a:br>
              <a:rPr lang="en-US" sz="2400" dirty="0" smtClean="0">
                <a:solidFill>
                  <a:schemeClr val="tx1"/>
                </a:solidFill>
              </a:rPr>
            </a:br>
            <a:r>
              <a:rPr lang="en-US" sz="2400" dirty="0" smtClean="0">
                <a:solidFill>
                  <a:schemeClr val="tx1"/>
                </a:solidFill>
              </a:rPr>
              <a:t>Secured by the ESCO Guarantee</a:t>
            </a:r>
          </a:p>
        </p:txBody>
      </p:sp>
      <p:sp>
        <p:nvSpPr>
          <p:cNvPr id="1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19</a:t>
            </a:fld>
            <a:endParaRPr lang="en-US" dirty="0" smtClean="0"/>
          </a:p>
        </p:txBody>
      </p:sp>
    </p:spTree>
    <p:extLst>
      <p:ext uri="{BB962C8B-B14F-4D97-AF65-F5344CB8AC3E}">
        <p14:creationId xmlns:p14="http://schemas.microsoft.com/office/powerpoint/2010/main" val="96489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590800"/>
            <a:ext cx="6705600" cy="2800350"/>
          </a:xfrm>
        </p:spPr>
        <p:txBody>
          <a:bodyPr/>
          <a:lstStyle/>
          <a:p>
            <a:pPr>
              <a:buNone/>
            </a:pPr>
            <a:r>
              <a:rPr lang="en-US" sz="2800" b="1" dirty="0" smtClean="0">
                <a:solidFill>
                  <a:srgbClr val="0070C0"/>
                </a:solidFill>
              </a:rPr>
              <a:t>Public Facilities Retrofit Program</a:t>
            </a:r>
          </a:p>
          <a:p>
            <a:pPr>
              <a:buNone/>
            </a:pPr>
            <a:r>
              <a:rPr lang="en-US" sz="2800" b="1" dirty="0" smtClean="0">
                <a:solidFill>
                  <a:srgbClr val="0070C0"/>
                </a:solidFill>
              </a:rPr>
              <a:t>Governor’s Office of Energy</a:t>
            </a:r>
          </a:p>
          <a:p>
            <a:pPr>
              <a:buNone/>
            </a:pPr>
            <a:endParaRPr lang="en-US" sz="2800" b="1" dirty="0">
              <a:solidFill>
                <a:srgbClr val="0070C0"/>
              </a:solidFill>
            </a:endParaRPr>
          </a:p>
          <a:p>
            <a:pPr>
              <a:buNone/>
            </a:pPr>
            <a:r>
              <a:rPr lang="en-US" sz="2800" b="1" dirty="0" smtClean="0">
                <a:solidFill>
                  <a:srgbClr val="0070C0"/>
                </a:solidFill>
              </a:rPr>
              <a:t>Sue Stephens</a:t>
            </a:r>
          </a:p>
          <a:p>
            <a:pPr>
              <a:buNone/>
            </a:pPr>
            <a:r>
              <a:rPr lang="en-US" sz="2800" b="1" dirty="0" smtClean="0">
                <a:solidFill>
                  <a:srgbClr val="0070C0"/>
                </a:solidFill>
              </a:rPr>
              <a:t>Energy Program Manager</a:t>
            </a:r>
          </a:p>
          <a:p>
            <a:pPr>
              <a:buNone/>
            </a:pPr>
            <a:endParaRPr lang="en-US" sz="28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spTree>
    <p:extLst>
      <p:ext uri="{BB962C8B-B14F-4D97-AF65-F5344CB8AC3E}">
        <p14:creationId xmlns:p14="http://schemas.microsoft.com/office/powerpoint/2010/main" val="1729271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7800" y="1143000"/>
            <a:ext cx="4040188" cy="563562"/>
          </a:xfrm>
        </p:spPr>
        <p:txBody>
          <a:bodyPr/>
          <a:lstStyle/>
          <a:p>
            <a:endParaRPr lang="en-US" dirty="0" smtClean="0"/>
          </a:p>
          <a:p>
            <a:endParaRPr lang="en-US" dirty="0"/>
          </a:p>
          <a:p>
            <a:r>
              <a:rPr lang="en-US" dirty="0" smtClean="0"/>
              <a:t>Measures that save: </a:t>
            </a:r>
            <a:endParaRPr lang="en-US" dirty="0"/>
          </a:p>
        </p:txBody>
      </p:sp>
      <p:sp>
        <p:nvSpPr>
          <p:cNvPr id="77827" name="Rectangle 5"/>
          <p:cNvSpPr>
            <a:spLocks noGrp="1" noChangeArrowheads="1"/>
          </p:cNvSpPr>
          <p:nvPr>
            <p:ph sz="half" idx="2"/>
          </p:nvPr>
        </p:nvSpPr>
        <p:spPr>
          <a:xfrm>
            <a:off x="177800" y="1752600"/>
            <a:ext cx="4040188" cy="4381500"/>
          </a:xfrm>
        </p:spPr>
        <p:txBody>
          <a:bodyPr/>
          <a:lstStyle/>
          <a:p>
            <a:r>
              <a:rPr lang="en-US" sz="1800" dirty="0" smtClean="0"/>
              <a:t>Energy</a:t>
            </a:r>
          </a:p>
          <a:p>
            <a:r>
              <a:rPr lang="en-US" sz="1800" dirty="0" smtClean="0"/>
              <a:t>Water</a:t>
            </a:r>
          </a:p>
          <a:p>
            <a:r>
              <a:rPr lang="en-US" sz="1800" dirty="0" smtClean="0"/>
              <a:t>Operational, utility, maintenance costs</a:t>
            </a:r>
          </a:p>
          <a:p>
            <a:r>
              <a:rPr lang="en-US" sz="1800" dirty="0" smtClean="0"/>
              <a:t>And beyond (waste handling and other infrastructure improvements)</a:t>
            </a:r>
          </a:p>
          <a:p>
            <a:pPr marL="0" indent="0">
              <a:buNone/>
            </a:pPr>
            <a:endParaRPr lang="en-US" sz="1800" dirty="0"/>
          </a:p>
          <a:p>
            <a:pPr>
              <a:buFont typeface="Arial" pitchFamily="34" charset="0"/>
              <a:buChar char="•"/>
            </a:pPr>
            <a:endParaRPr lang="en-US" sz="1800" dirty="0" smtClean="0"/>
          </a:p>
          <a:p>
            <a:endParaRPr lang="en-US" sz="1800" dirty="0" smtClean="0"/>
          </a:p>
        </p:txBody>
      </p:sp>
      <p:sp>
        <p:nvSpPr>
          <p:cNvPr id="3" name="Text Placeholder 2"/>
          <p:cNvSpPr>
            <a:spLocks noGrp="1"/>
          </p:cNvSpPr>
          <p:nvPr>
            <p:ph type="body" sz="quarter" idx="3"/>
          </p:nvPr>
        </p:nvSpPr>
        <p:spPr>
          <a:xfrm>
            <a:off x="4572000" y="1219200"/>
            <a:ext cx="4041775" cy="639762"/>
          </a:xfrm>
        </p:spPr>
        <p:txBody>
          <a:bodyPr/>
          <a:lstStyle/>
          <a:p>
            <a:r>
              <a:rPr lang="en-US" dirty="0"/>
              <a:t>A Broad Range of Measures</a:t>
            </a:r>
            <a:r>
              <a:rPr lang="en-US" dirty="0" smtClean="0"/>
              <a:t>:</a:t>
            </a:r>
            <a:endParaRPr lang="en-US" dirty="0"/>
          </a:p>
        </p:txBody>
      </p:sp>
      <p:sp>
        <p:nvSpPr>
          <p:cNvPr id="4" name="Content Placeholder 3"/>
          <p:cNvSpPr>
            <a:spLocks noGrp="1"/>
          </p:cNvSpPr>
          <p:nvPr>
            <p:ph sz="quarter" idx="4"/>
          </p:nvPr>
        </p:nvSpPr>
        <p:spPr>
          <a:xfrm>
            <a:off x="4495800" y="1905000"/>
            <a:ext cx="4041775" cy="4381500"/>
          </a:xfrm>
        </p:spPr>
        <p:txBody>
          <a:bodyPr/>
          <a:lstStyle/>
          <a:p>
            <a:r>
              <a:rPr lang="en-US" sz="1800" dirty="0" smtClean="0"/>
              <a:t>Lighting </a:t>
            </a:r>
            <a:r>
              <a:rPr lang="en-US" sz="1800" dirty="0"/>
              <a:t>equipment replacements</a:t>
            </a:r>
          </a:p>
          <a:p>
            <a:r>
              <a:rPr lang="en-US" sz="1800" dirty="0"/>
              <a:t>Building automation system upgrades</a:t>
            </a:r>
          </a:p>
          <a:p>
            <a:r>
              <a:rPr lang="en-US" sz="1800" dirty="0"/>
              <a:t>HVAC system improvements</a:t>
            </a:r>
          </a:p>
          <a:p>
            <a:r>
              <a:rPr lang="en-US" sz="1800" dirty="0"/>
              <a:t>Boiler replacements</a:t>
            </a:r>
          </a:p>
          <a:p>
            <a:r>
              <a:rPr lang="en-US" sz="1800" dirty="0"/>
              <a:t>Plant improvements </a:t>
            </a:r>
          </a:p>
          <a:p>
            <a:r>
              <a:rPr lang="en-US" sz="1800" dirty="0"/>
              <a:t>Renewable energy systems</a:t>
            </a:r>
          </a:p>
          <a:p>
            <a:r>
              <a:rPr lang="en-US" sz="1800" dirty="0"/>
              <a:t>Landscape irrigation</a:t>
            </a:r>
          </a:p>
          <a:p>
            <a:pPr>
              <a:buFont typeface="Arial" pitchFamily="34" charset="0"/>
              <a:buChar char="•"/>
            </a:pPr>
            <a:r>
              <a:rPr lang="en-US" sz="1800" dirty="0" smtClean="0"/>
              <a:t>Plumbing fixture replacements</a:t>
            </a:r>
          </a:p>
          <a:p>
            <a:pPr>
              <a:buFont typeface="Arial" pitchFamily="34" charset="0"/>
              <a:buChar char="•"/>
            </a:pPr>
            <a:r>
              <a:rPr lang="en-US" sz="1800" dirty="0" smtClean="0"/>
              <a:t>Commissioning </a:t>
            </a:r>
            <a:endParaRPr lang="en-US" sz="1800" dirty="0"/>
          </a:p>
          <a:p>
            <a:pPr marL="285750" indent="-285750">
              <a:buFont typeface="Arial" pitchFamily="34" charset="0"/>
              <a:buChar char="•"/>
              <a:defRPr/>
            </a:pPr>
            <a:r>
              <a:rPr lang="en-US" sz="1800" dirty="0" smtClean="0"/>
              <a:t> Utility </a:t>
            </a:r>
            <a:r>
              <a:rPr lang="en-US" sz="1800" dirty="0"/>
              <a:t>rate </a:t>
            </a:r>
            <a:r>
              <a:rPr lang="en-US" sz="1800" dirty="0" smtClean="0"/>
              <a:t>adjustments</a:t>
            </a:r>
          </a:p>
          <a:p>
            <a:pPr marL="285750" indent="-285750">
              <a:buFont typeface="Arial" pitchFamily="34" charset="0"/>
              <a:buChar char="•"/>
              <a:defRPr/>
            </a:pPr>
            <a:r>
              <a:rPr lang="en-US" sz="1800" dirty="0" smtClean="0"/>
              <a:t> LED traffic and </a:t>
            </a:r>
          </a:p>
          <a:p>
            <a:pPr marL="0" indent="0">
              <a:buNone/>
              <a:defRPr/>
            </a:pPr>
            <a:r>
              <a:rPr lang="en-US" sz="1800" dirty="0"/>
              <a:t> </a:t>
            </a:r>
            <a:r>
              <a:rPr lang="en-US" sz="1800" dirty="0" smtClean="0"/>
              <a:t>     street lighting systems</a:t>
            </a:r>
            <a:endParaRPr lang="en-US" sz="1800" dirty="0"/>
          </a:p>
        </p:txBody>
      </p:sp>
      <p:sp>
        <p:nvSpPr>
          <p:cNvPr id="5" name="Rectangle 5"/>
          <p:cNvSpPr txBox="1">
            <a:spLocks noChangeArrowheads="1"/>
          </p:cNvSpPr>
          <p:nvPr/>
        </p:nvSpPr>
        <p:spPr bwMode="auto">
          <a:xfrm>
            <a:off x="8763000" y="4876800"/>
            <a:ext cx="4693184" cy="4267200"/>
          </a:xfrm>
          <a:prstGeom prst="rect">
            <a:avLst/>
          </a:prstGeom>
          <a:noFill/>
          <a:ln w="9525">
            <a:noFill/>
            <a:miter lim="800000"/>
            <a:headEnd/>
            <a:tailEnd/>
          </a:ln>
        </p:spPr>
        <p:txBody>
          <a:bodyPr/>
          <a:lstStyle/>
          <a:p>
            <a:pPr marL="342900" indent="-342900" eaLnBrk="0" hangingPunct="0">
              <a:spcBef>
                <a:spcPct val="20000"/>
              </a:spcBef>
              <a:defRPr/>
            </a:pPr>
            <a:endParaRPr lang="en-US" sz="1600" dirty="0">
              <a:latin typeface="+mn-lt"/>
            </a:endParaRPr>
          </a:p>
        </p:txBody>
      </p:sp>
      <p:sp>
        <p:nvSpPr>
          <p:cNvPr id="9" name="Title 5"/>
          <p:cNvSpPr txBox="1">
            <a:spLocks/>
          </p:cNvSpPr>
          <p:nvPr/>
        </p:nvSpPr>
        <p:spPr bwMode="auto">
          <a:xfrm>
            <a:off x="177800" y="21806"/>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r>
              <a:rPr lang="en-US" sz="2400" b="1" dirty="0" smtClean="0"/>
              <a:t>EPC Scope</a:t>
            </a:r>
          </a:p>
        </p:txBody>
      </p:sp>
      <p:sp>
        <p:nvSpPr>
          <p:cNvPr id="11"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20</a:t>
            </a:fld>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418" y="4570328"/>
            <a:ext cx="1355740" cy="19186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1" y="3598778"/>
            <a:ext cx="1295400" cy="9715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899" y="4084553"/>
            <a:ext cx="2667001" cy="2000251"/>
          </a:xfrm>
          <a:prstGeom prst="rect">
            <a:avLst/>
          </a:prstGeom>
        </p:spPr>
      </p:pic>
    </p:spTree>
    <p:extLst>
      <p:ext uri="{BB962C8B-B14F-4D97-AF65-F5344CB8AC3E}">
        <p14:creationId xmlns:p14="http://schemas.microsoft.com/office/powerpoint/2010/main" val="4038102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228600" y="15815"/>
            <a:ext cx="6705600" cy="1143000"/>
          </a:xfrm>
        </p:spPr>
        <p:txBody>
          <a:bodyPr/>
          <a:lstStyle/>
          <a:p>
            <a:pPr algn="l"/>
            <a:r>
              <a:rPr lang="en-US" dirty="0"/>
              <a:t>5 Steps to </a:t>
            </a:r>
            <a:r>
              <a:rPr lang="en-US" dirty="0" smtClean="0"/>
              <a:t>Success</a:t>
            </a:r>
            <a:br>
              <a:rPr lang="en-US" dirty="0" smtClean="0"/>
            </a:br>
            <a:r>
              <a:rPr lang="en-US" dirty="0" smtClean="0"/>
              <a:t>        and Program Services </a:t>
            </a:r>
            <a:r>
              <a:rPr lang="en-US" dirty="0"/>
              <a:t/>
            </a:r>
            <a:br>
              <a:rPr lang="en-US" dirty="0"/>
            </a:br>
            <a:r>
              <a:rPr lang="en-US" dirty="0"/>
              <a:t>   </a:t>
            </a:r>
          </a:p>
        </p:txBody>
      </p:sp>
      <p:sp>
        <p:nvSpPr>
          <p:cNvPr id="744451" name="Rectangle 3"/>
          <p:cNvSpPr>
            <a:spLocks noGrp="1" noChangeArrowheads="1"/>
          </p:cNvSpPr>
          <p:nvPr>
            <p:ph type="body" idx="1"/>
          </p:nvPr>
        </p:nvSpPr>
        <p:spPr>
          <a:xfrm>
            <a:off x="990600" y="1285875"/>
            <a:ext cx="7772400" cy="3886200"/>
          </a:xfrm>
        </p:spPr>
        <p:txBody>
          <a:bodyPr/>
          <a:lstStyle/>
          <a:p>
            <a:pPr>
              <a:lnSpc>
                <a:spcPct val="90000"/>
              </a:lnSpc>
              <a:buFontTx/>
              <a:buNone/>
            </a:pPr>
            <a:r>
              <a:rPr lang="en-US" sz="1800" dirty="0"/>
              <a:t>Decide if performance contracting is right for you</a:t>
            </a:r>
            <a:r>
              <a:rPr lang="en-US" sz="2000" dirty="0"/>
              <a:t>                            </a:t>
            </a:r>
          </a:p>
          <a:p>
            <a:pPr>
              <a:lnSpc>
                <a:spcPct val="90000"/>
              </a:lnSpc>
              <a:buFontTx/>
              <a:buNone/>
            </a:pPr>
            <a:r>
              <a:rPr lang="en-US" sz="1600" b="0" dirty="0"/>
              <a:t>(Assess your needs &amp; potential benefits)</a:t>
            </a:r>
          </a:p>
          <a:p>
            <a:pPr>
              <a:lnSpc>
                <a:spcPct val="90000"/>
              </a:lnSpc>
              <a:buFontTx/>
              <a:buNone/>
            </a:pPr>
            <a:r>
              <a:rPr lang="en-US" sz="1600" b="0" dirty="0"/>
              <a:t>     </a:t>
            </a:r>
            <a:r>
              <a:rPr lang="en-US" sz="1600" i="1" dirty="0"/>
              <a:t>Services:</a:t>
            </a:r>
            <a:r>
              <a:rPr lang="en-US" sz="1600" b="0" dirty="0"/>
              <a:t>  </a:t>
            </a:r>
            <a:r>
              <a:rPr lang="en-US" sz="1600" b="0" i="1" dirty="0" smtClean="0"/>
              <a:t>FREE</a:t>
            </a:r>
            <a:r>
              <a:rPr lang="en-US" sz="1600" b="0" dirty="0" smtClean="0"/>
              <a:t> engineering </a:t>
            </a:r>
            <a:r>
              <a:rPr lang="en-US" sz="1600" b="0" dirty="0"/>
              <a:t>study, Board presentation, meetings</a:t>
            </a:r>
          </a:p>
          <a:p>
            <a:pPr>
              <a:lnSpc>
                <a:spcPct val="90000"/>
              </a:lnSpc>
              <a:buFontTx/>
              <a:buNone/>
            </a:pPr>
            <a:r>
              <a:rPr lang="en-US" sz="1800" dirty="0"/>
              <a:t>Select an Energy Service Company, ESCO</a:t>
            </a:r>
            <a:r>
              <a:rPr lang="en-US" sz="2000" dirty="0"/>
              <a:t>                                    </a:t>
            </a:r>
          </a:p>
          <a:p>
            <a:pPr>
              <a:lnSpc>
                <a:spcPct val="90000"/>
              </a:lnSpc>
              <a:buFontTx/>
              <a:buNone/>
            </a:pPr>
            <a:r>
              <a:rPr lang="en-US" sz="1600" b="0" dirty="0"/>
              <a:t>(Develop an RFP)</a:t>
            </a:r>
          </a:p>
          <a:p>
            <a:pPr>
              <a:lnSpc>
                <a:spcPct val="90000"/>
              </a:lnSpc>
              <a:buFontTx/>
              <a:buNone/>
            </a:pPr>
            <a:r>
              <a:rPr lang="en-US" sz="1600" i="1" dirty="0"/>
              <a:t>	Services:  </a:t>
            </a:r>
            <a:r>
              <a:rPr lang="en-US" sz="1600" i="1" dirty="0" smtClean="0"/>
              <a:t>FREE </a:t>
            </a:r>
            <a:r>
              <a:rPr lang="en-US" sz="1600" b="0" dirty="0" smtClean="0"/>
              <a:t>RFP </a:t>
            </a:r>
            <a:r>
              <a:rPr lang="en-US" sz="1600" b="0" dirty="0"/>
              <a:t>development, advisor </a:t>
            </a:r>
            <a:endParaRPr lang="en-US" sz="1600" i="1" dirty="0"/>
          </a:p>
          <a:p>
            <a:pPr>
              <a:lnSpc>
                <a:spcPct val="90000"/>
              </a:lnSpc>
              <a:buFontTx/>
              <a:buNone/>
            </a:pPr>
            <a:r>
              <a:rPr lang="en-US" sz="1800" dirty="0"/>
              <a:t>ESCO identifies energy-saving opportunities</a:t>
            </a:r>
            <a:r>
              <a:rPr lang="en-US" sz="2000" dirty="0"/>
              <a:t>                                   </a:t>
            </a:r>
          </a:p>
          <a:p>
            <a:pPr>
              <a:lnSpc>
                <a:spcPct val="90000"/>
              </a:lnSpc>
              <a:buFontTx/>
              <a:buNone/>
            </a:pPr>
            <a:r>
              <a:rPr lang="en-US" sz="1600" b="0" dirty="0"/>
              <a:t>(Develop an </a:t>
            </a:r>
            <a:r>
              <a:rPr lang="en-US" sz="1600" b="0" dirty="0" smtClean="0"/>
              <a:t>investment grade audit </a:t>
            </a:r>
            <a:r>
              <a:rPr lang="en-US" sz="1600" b="0" dirty="0"/>
              <a:t>contract)</a:t>
            </a:r>
          </a:p>
          <a:p>
            <a:pPr>
              <a:lnSpc>
                <a:spcPct val="90000"/>
              </a:lnSpc>
              <a:buFontTx/>
              <a:buNone/>
            </a:pPr>
            <a:r>
              <a:rPr lang="en-US" sz="1600" b="0" dirty="0"/>
              <a:t>	</a:t>
            </a:r>
            <a:r>
              <a:rPr lang="en-US" sz="1600" i="1" dirty="0"/>
              <a:t>Services:  </a:t>
            </a:r>
            <a:r>
              <a:rPr lang="en-US" sz="1600" b="0" dirty="0"/>
              <a:t>Audit contract development, negotiating tips, engineering review of audit</a:t>
            </a:r>
          </a:p>
          <a:p>
            <a:pPr>
              <a:lnSpc>
                <a:spcPct val="90000"/>
              </a:lnSpc>
              <a:buFontTx/>
              <a:buNone/>
            </a:pPr>
            <a:r>
              <a:rPr lang="en-US" sz="1800" dirty="0"/>
              <a:t>ESCO implements projects</a:t>
            </a:r>
            <a:r>
              <a:rPr lang="en-US" sz="2000" dirty="0"/>
              <a:t>                                                            </a:t>
            </a:r>
          </a:p>
          <a:p>
            <a:pPr>
              <a:lnSpc>
                <a:spcPct val="90000"/>
              </a:lnSpc>
              <a:buFontTx/>
              <a:buNone/>
            </a:pPr>
            <a:r>
              <a:rPr lang="en-US" sz="1600" b="0" dirty="0"/>
              <a:t>(Negotiate an Energy Performance Contract)</a:t>
            </a:r>
          </a:p>
          <a:p>
            <a:pPr>
              <a:lnSpc>
                <a:spcPct val="90000"/>
              </a:lnSpc>
              <a:buFontTx/>
              <a:buNone/>
            </a:pPr>
            <a:r>
              <a:rPr lang="en-US" sz="1600" b="0" dirty="0"/>
              <a:t>	</a:t>
            </a:r>
            <a:r>
              <a:rPr lang="en-US" sz="1600" i="1" dirty="0"/>
              <a:t>Services:  </a:t>
            </a:r>
            <a:r>
              <a:rPr lang="en-US" sz="1600" b="0" dirty="0"/>
              <a:t>Contract development, negotiating tips, engineering &amp; process advisor</a:t>
            </a:r>
          </a:p>
          <a:p>
            <a:pPr>
              <a:lnSpc>
                <a:spcPct val="90000"/>
              </a:lnSpc>
              <a:buFontTx/>
              <a:buNone/>
            </a:pPr>
            <a:r>
              <a:rPr lang="en-US" sz="1800" dirty="0"/>
              <a:t>Verify savings and enjoy the benefits</a:t>
            </a:r>
            <a:r>
              <a:rPr lang="en-US" sz="2000" dirty="0"/>
              <a:t>                                              </a:t>
            </a:r>
          </a:p>
          <a:p>
            <a:pPr>
              <a:lnSpc>
                <a:spcPct val="90000"/>
              </a:lnSpc>
              <a:buFontTx/>
              <a:buNone/>
            </a:pPr>
            <a:r>
              <a:rPr lang="en-US" sz="1600" b="0" dirty="0"/>
              <a:t>(Monitor long-term performance)</a:t>
            </a:r>
          </a:p>
          <a:p>
            <a:pPr>
              <a:lnSpc>
                <a:spcPct val="90000"/>
              </a:lnSpc>
              <a:buFontTx/>
              <a:buNone/>
            </a:pPr>
            <a:r>
              <a:rPr lang="en-US" sz="1600" i="1" dirty="0"/>
              <a:t>	Services:  </a:t>
            </a:r>
            <a:r>
              <a:rPr lang="en-US" sz="1600" b="0" dirty="0"/>
              <a:t>Engineering review of results and basic follow-up monitoring </a:t>
            </a:r>
            <a:endParaRPr lang="en-US" sz="1600" i="1" dirty="0"/>
          </a:p>
          <a:p>
            <a:pPr lvl="1">
              <a:lnSpc>
                <a:spcPct val="90000"/>
              </a:lnSpc>
              <a:buFontTx/>
              <a:buNone/>
            </a:pPr>
            <a:r>
              <a:rPr lang="en-US" sz="1800" b="0" dirty="0"/>
              <a:t>	</a:t>
            </a:r>
          </a:p>
          <a:p>
            <a:pPr lvl="1">
              <a:lnSpc>
                <a:spcPct val="90000"/>
              </a:lnSpc>
            </a:pPr>
            <a:endParaRPr lang="en-US" sz="1800" dirty="0"/>
          </a:p>
        </p:txBody>
      </p:sp>
      <p:pic>
        <p:nvPicPr>
          <p:cNvPr id="744452" name="Picture 4" descr="WEB SIT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3905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44453" name="Picture 5" descr="WEB SIT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752" y="2209800"/>
            <a:ext cx="4286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744454" name="Picture 6" descr="WEB SIT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048000"/>
            <a:ext cx="4381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44455" name="Picture 7" descr="WEB SIT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752" y="4152900"/>
            <a:ext cx="3810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744456" name="Picture 8" descr="WEB SIT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 y="527208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408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458200" cy="5334000"/>
          </a:xfrm>
        </p:spPr>
        <p:txBody>
          <a:bodyPr/>
          <a:lstStyle/>
          <a:p>
            <a:pPr>
              <a:buNone/>
            </a:pPr>
            <a:r>
              <a:rPr lang="en-US" sz="4800" dirty="0" smtClean="0">
                <a:solidFill>
                  <a:srgbClr val="00B050"/>
                </a:solidFill>
              </a:rPr>
              <a:t>  </a:t>
            </a:r>
            <a:r>
              <a:rPr lang="en-US" sz="2800" b="1" dirty="0" smtClean="0">
                <a:solidFill>
                  <a:srgbClr val="0070C0"/>
                </a:solidFill>
              </a:rPr>
              <a:t>WHY </a:t>
            </a:r>
            <a:r>
              <a:rPr lang="en-US" sz="2800" b="1" dirty="0">
                <a:solidFill>
                  <a:srgbClr val="0070C0"/>
                </a:solidFill>
              </a:rPr>
              <a:t>should I consider doing a performance </a:t>
            </a:r>
            <a:r>
              <a:rPr lang="en-US" sz="2800" b="1" dirty="0" smtClean="0">
                <a:solidFill>
                  <a:srgbClr val="0070C0"/>
                </a:solidFill>
              </a:rPr>
              <a:t>contracting project?</a:t>
            </a:r>
            <a:endParaRPr lang="en-US" sz="2800" dirty="0" smtClean="0">
              <a:solidFill>
                <a:srgbClr val="00B050"/>
              </a:solidFill>
            </a:endParaRPr>
          </a:p>
          <a:p>
            <a:pPr marL="0" indent="0">
              <a:buNone/>
            </a:pPr>
            <a:endParaRPr lang="en-US" sz="5400" dirty="0"/>
          </a:p>
        </p:txBody>
      </p:sp>
      <p:sp>
        <p:nvSpPr>
          <p:cNvPr id="3" name="Title 2"/>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750" y="3012843"/>
            <a:ext cx="3274873" cy="3250311"/>
          </a:xfrm>
          <a:prstGeom prst="rect">
            <a:avLst/>
          </a:prstGeom>
        </p:spPr>
      </p:pic>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22</a:t>
            </a:fld>
            <a:endParaRPr lang="en-US" dirty="0" smtClean="0"/>
          </a:p>
        </p:txBody>
      </p:sp>
    </p:spTree>
    <p:extLst>
      <p:ext uri="{BB962C8B-B14F-4D97-AF65-F5344CB8AC3E}">
        <p14:creationId xmlns:p14="http://schemas.microsoft.com/office/powerpoint/2010/main" val="1852272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458200" cy="5257800"/>
          </a:xfrm>
        </p:spPr>
        <p:txBody>
          <a:bodyPr/>
          <a:lstStyle/>
          <a:p>
            <a:pPr marL="0" indent="0">
              <a:lnSpc>
                <a:spcPct val="90000"/>
              </a:lnSpc>
              <a:buNone/>
            </a:pPr>
            <a:r>
              <a:rPr lang="en-US" sz="1800" b="1" dirty="0" smtClean="0">
                <a:solidFill>
                  <a:srgbClr val="00B050"/>
                </a:solidFill>
              </a:rPr>
              <a:t>Meet Climate Change &amp; Energy Saving Goals </a:t>
            </a:r>
          </a:p>
          <a:p>
            <a:pPr>
              <a:lnSpc>
                <a:spcPct val="90000"/>
              </a:lnSpc>
            </a:pPr>
            <a:r>
              <a:rPr lang="en-US" sz="1600" dirty="0" smtClean="0"/>
              <a:t>Reduce </a:t>
            </a:r>
            <a:r>
              <a:rPr lang="en-US" sz="1600" dirty="0"/>
              <a:t>energy use, long-term</a:t>
            </a:r>
          </a:p>
          <a:p>
            <a:pPr marL="0" indent="0">
              <a:buNone/>
            </a:pPr>
            <a:r>
              <a:rPr lang="en-US" sz="1800" b="1" dirty="0">
                <a:solidFill>
                  <a:srgbClr val="0070C0"/>
                </a:solidFill>
              </a:rPr>
              <a:t>Modernize </a:t>
            </a:r>
            <a:r>
              <a:rPr lang="en-US" sz="1800" b="1" dirty="0" smtClean="0">
                <a:solidFill>
                  <a:srgbClr val="0070C0"/>
                </a:solidFill>
              </a:rPr>
              <a:t>infrastructure</a:t>
            </a:r>
          </a:p>
          <a:p>
            <a:r>
              <a:rPr lang="en-US" sz="1600" dirty="0"/>
              <a:t>Better buildings now</a:t>
            </a:r>
          </a:p>
          <a:p>
            <a:pPr marL="0" indent="0">
              <a:buNone/>
            </a:pPr>
            <a:r>
              <a:rPr lang="en-US" sz="1800" b="1" dirty="0" smtClean="0">
                <a:solidFill>
                  <a:schemeClr val="accent6"/>
                </a:solidFill>
              </a:rPr>
              <a:t>Good </a:t>
            </a:r>
            <a:r>
              <a:rPr lang="en-US" sz="1800" b="1" dirty="0">
                <a:solidFill>
                  <a:schemeClr val="accent6"/>
                </a:solidFill>
              </a:rPr>
              <a:t>Environmental Stewardship</a:t>
            </a:r>
          </a:p>
          <a:p>
            <a:r>
              <a:rPr lang="en-US" sz="1600" dirty="0" smtClean="0"/>
              <a:t>Energy &amp; water </a:t>
            </a:r>
            <a:r>
              <a:rPr lang="en-US" sz="1600" dirty="0"/>
              <a:t>savings</a:t>
            </a:r>
          </a:p>
          <a:p>
            <a:r>
              <a:rPr lang="en-US" sz="1600" dirty="0" smtClean="0"/>
              <a:t>Pollution prevention</a:t>
            </a:r>
          </a:p>
          <a:p>
            <a:pPr marL="285750" lvl="2" indent="-285750"/>
            <a:r>
              <a:rPr lang="en-US" sz="1600" dirty="0" smtClean="0"/>
              <a:t> Renewable energy opportunities</a:t>
            </a:r>
            <a:endParaRPr lang="en-US" sz="1600" dirty="0"/>
          </a:p>
          <a:p>
            <a:r>
              <a:rPr lang="en-US" sz="1600" dirty="0"/>
              <a:t>Reduce our dependence on fossil fuels </a:t>
            </a:r>
          </a:p>
          <a:p>
            <a:pPr marL="0" indent="0">
              <a:buNone/>
            </a:pPr>
            <a:r>
              <a:rPr lang="en-US" sz="1800" b="1" dirty="0">
                <a:solidFill>
                  <a:schemeClr val="accent4">
                    <a:lumMod val="60000"/>
                    <a:lumOff val="40000"/>
                  </a:schemeClr>
                </a:solidFill>
              </a:rPr>
              <a:t>Wise use of government dollars</a:t>
            </a:r>
          </a:p>
          <a:p>
            <a:r>
              <a:rPr lang="en-US" sz="1600" dirty="0"/>
              <a:t>Reduce the taxpayer burden</a:t>
            </a:r>
          </a:p>
          <a:p>
            <a:r>
              <a:rPr lang="en-US" sz="1600" dirty="0"/>
              <a:t>Divert wasted energy dollars to pay for infrastructure</a:t>
            </a:r>
          </a:p>
          <a:p>
            <a:pPr marL="0" indent="0">
              <a:buNone/>
            </a:pPr>
            <a:r>
              <a:rPr lang="en-US" sz="1800" b="1" dirty="0">
                <a:solidFill>
                  <a:srgbClr val="FF0000"/>
                </a:solidFill>
              </a:rPr>
              <a:t>Economic development</a:t>
            </a:r>
          </a:p>
          <a:p>
            <a:r>
              <a:rPr lang="en-US" sz="1600" dirty="0" smtClean="0"/>
              <a:t>Create </a:t>
            </a:r>
            <a:r>
              <a:rPr lang="en-US" sz="1600" dirty="0"/>
              <a:t>Jobs – real jobs now! (ESCO staff, Subcontractors to ESCOs, </a:t>
            </a:r>
            <a:endParaRPr lang="en-US" sz="1600" dirty="0" smtClean="0"/>
          </a:p>
          <a:p>
            <a:pPr marL="400050" lvl="1" indent="0">
              <a:buNone/>
            </a:pPr>
            <a:r>
              <a:rPr lang="en-US" sz="1600" dirty="0" smtClean="0"/>
              <a:t>Equipment </a:t>
            </a:r>
            <a:r>
              <a:rPr lang="en-US" sz="1600" dirty="0"/>
              <a:t>suppliers , engineers, installers, on-site energy managers, </a:t>
            </a:r>
            <a:endParaRPr lang="en-US" sz="1600" dirty="0" smtClean="0"/>
          </a:p>
          <a:p>
            <a:pPr marL="400050" lvl="1" indent="0">
              <a:buNone/>
            </a:pPr>
            <a:r>
              <a:rPr lang="en-US" sz="1600" dirty="0" smtClean="0"/>
              <a:t>service </a:t>
            </a:r>
            <a:r>
              <a:rPr lang="en-US" sz="1600" dirty="0"/>
              <a:t>providers  and more</a:t>
            </a:r>
            <a:r>
              <a:rPr lang="en-US" sz="1600" dirty="0" smtClean="0"/>
              <a:t>)</a:t>
            </a:r>
          </a:p>
          <a:p>
            <a:pPr marL="285750"/>
            <a:r>
              <a:rPr lang="en-US" sz="1600" dirty="0" smtClean="0"/>
              <a:t> Pump </a:t>
            </a:r>
            <a:r>
              <a:rPr lang="en-US" sz="1600" dirty="0"/>
              <a:t>money into your local economy</a:t>
            </a:r>
          </a:p>
          <a:p>
            <a:pPr marL="0" indent="0">
              <a:buNone/>
            </a:pPr>
            <a:endParaRPr lang="en-US" sz="1600" dirty="0"/>
          </a:p>
          <a:p>
            <a:pPr marL="457200" lvl="1" indent="0">
              <a:buNone/>
            </a:pPr>
            <a:endParaRPr lang="en-US" sz="1400" dirty="0" smtClean="0"/>
          </a:p>
        </p:txBody>
      </p:sp>
      <p:sp>
        <p:nvSpPr>
          <p:cNvPr id="3" name="Title 2"/>
          <p:cNvSpPr>
            <a:spLocks noGrp="1"/>
          </p:cNvSpPr>
          <p:nvPr>
            <p:ph type="title"/>
          </p:nvPr>
        </p:nvSpPr>
        <p:spPr>
          <a:xfrm>
            <a:off x="148296" y="0"/>
            <a:ext cx="7776504" cy="901700"/>
          </a:xfrm>
        </p:spPr>
        <p:txBody>
          <a:bodyPr/>
          <a:lstStyle/>
          <a:p>
            <a:r>
              <a:rPr lang="en-US" dirty="0" smtClean="0"/>
              <a:t>Benefits for all levels of government</a:t>
            </a:r>
            <a:endParaRPr lang="en-US" dirty="0"/>
          </a:p>
        </p:txBody>
      </p:sp>
      <p:pic>
        <p:nvPicPr>
          <p:cNvPr id="5" name="Picture 5" descr="C:\Documents and Settings\BZwack\Local Settings\Temporary Internet Files\Content.IE5\S6OXXRRY\MC9003310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350" y="1066800"/>
            <a:ext cx="32099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23</a:t>
            </a:fld>
            <a:endParaRPr lang="en-US" dirty="0" smtClean="0"/>
          </a:p>
        </p:txBody>
      </p:sp>
    </p:spTree>
    <p:extLst>
      <p:ext uri="{BB962C8B-B14F-4D97-AF65-F5344CB8AC3E}">
        <p14:creationId xmlns:p14="http://schemas.microsoft.com/office/powerpoint/2010/main" val="2870988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458200" cy="914400"/>
          </a:xfrm>
        </p:spPr>
        <p:txBody>
          <a:bodyPr/>
          <a:lstStyle/>
          <a:p>
            <a:r>
              <a:rPr lang="en-US" dirty="0" smtClean="0"/>
              <a:t>Benefits for the facility manager</a:t>
            </a:r>
          </a:p>
        </p:txBody>
      </p:sp>
      <p:sp>
        <p:nvSpPr>
          <p:cNvPr id="11267" name="Rectangle 3"/>
          <p:cNvSpPr>
            <a:spLocks noGrp="1" noChangeArrowheads="1"/>
          </p:cNvSpPr>
          <p:nvPr>
            <p:ph type="body" idx="1"/>
          </p:nvPr>
        </p:nvSpPr>
        <p:spPr>
          <a:xfrm>
            <a:off x="457200" y="1108494"/>
            <a:ext cx="8229600" cy="5486400"/>
          </a:xfrm>
        </p:spPr>
        <p:txBody>
          <a:bodyPr/>
          <a:lstStyle/>
          <a:p>
            <a:pPr>
              <a:lnSpc>
                <a:spcPct val="90000"/>
              </a:lnSpc>
              <a:buFontTx/>
              <a:buNone/>
            </a:pPr>
            <a:r>
              <a:rPr lang="en-US" sz="1800" b="1" dirty="0" smtClean="0">
                <a:solidFill>
                  <a:srgbClr val="00B050"/>
                </a:solidFill>
              </a:rPr>
              <a:t>Solution to Limited Budgets</a:t>
            </a:r>
            <a:endParaRPr lang="en-US" sz="1800" b="1" dirty="0">
              <a:solidFill>
                <a:srgbClr val="00B050"/>
              </a:solidFill>
            </a:endParaRPr>
          </a:p>
          <a:p>
            <a:pPr>
              <a:lnSpc>
                <a:spcPct val="90000"/>
              </a:lnSpc>
              <a:buFont typeface="Arial" pitchFamily="34" charset="0"/>
              <a:buChar char="•"/>
            </a:pPr>
            <a:r>
              <a:rPr lang="en-US" sz="1600" dirty="0" smtClean="0"/>
              <a:t>Capital </a:t>
            </a:r>
            <a:r>
              <a:rPr lang="en-US" sz="1600" dirty="0"/>
              <a:t>improvement without spending capital dollars </a:t>
            </a:r>
            <a:endParaRPr lang="en-US" sz="1600" dirty="0" smtClean="0"/>
          </a:p>
          <a:p>
            <a:pPr eaLnBrk="1" hangingPunct="1">
              <a:buFont typeface="Arial" pitchFamily="34" charset="0"/>
              <a:buChar char="•"/>
            </a:pPr>
            <a:r>
              <a:rPr lang="en-US" sz="1600" dirty="0" smtClean="0"/>
              <a:t>Avoid </a:t>
            </a:r>
            <a:r>
              <a:rPr lang="en-US" sz="1600" dirty="0"/>
              <a:t>the cost of </a:t>
            </a:r>
            <a:r>
              <a:rPr lang="en-US" sz="1600" dirty="0" smtClean="0"/>
              <a:t>delay – it costs money to wait!</a:t>
            </a:r>
            <a:endParaRPr lang="en-US" sz="1600" dirty="0"/>
          </a:p>
          <a:p>
            <a:pPr eaLnBrk="1" hangingPunct="1">
              <a:buFont typeface="Arial" pitchFamily="34" charset="0"/>
              <a:buChar char="•"/>
            </a:pPr>
            <a:r>
              <a:rPr lang="en-US" sz="1600" dirty="0"/>
              <a:t>Leverage other </a:t>
            </a:r>
            <a:r>
              <a:rPr lang="en-US" sz="1600" dirty="0" smtClean="0"/>
              <a:t>funds  </a:t>
            </a:r>
          </a:p>
          <a:p>
            <a:pPr marL="0" indent="0" eaLnBrk="1" hangingPunct="1">
              <a:buNone/>
            </a:pPr>
            <a:r>
              <a:rPr lang="en-US" sz="1600" dirty="0"/>
              <a:t>	</a:t>
            </a:r>
            <a:r>
              <a:rPr lang="en-US" sz="1600" dirty="0" smtClean="0"/>
              <a:t>(utility incentives, grants, bonds, in-house funds)</a:t>
            </a:r>
          </a:p>
          <a:p>
            <a:pPr eaLnBrk="1" hangingPunct="1">
              <a:buFont typeface="Arial" pitchFamily="34" charset="0"/>
              <a:buChar char="•"/>
            </a:pPr>
            <a:r>
              <a:rPr lang="en-US" sz="1600" dirty="0"/>
              <a:t>Stabilize </a:t>
            </a:r>
            <a:r>
              <a:rPr lang="en-US" sz="1600" dirty="0" smtClean="0"/>
              <a:t>budgets – less risk from future energy rate increases</a:t>
            </a:r>
          </a:p>
          <a:p>
            <a:pPr eaLnBrk="1" hangingPunct="1">
              <a:buFont typeface="Arial" pitchFamily="34" charset="0"/>
              <a:buChar char="•"/>
            </a:pPr>
            <a:r>
              <a:rPr lang="en-US" sz="1600" dirty="0"/>
              <a:t>A sustainable approach, post-ARRA</a:t>
            </a:r>
          </a:p>
          <a:p>
            <a:pPr marL="342900" lvl="1" indent="-342900">
              <a:lnSpc>
                <a:spcPct val="90000"/>
              </a:lnSpc>
              <a:buNone/>
            </a:pPr>
            <a:endParaRPr lang="en-US" sz="1800" b="1" dirty="0" smtClean="0">
              <a:solidFill>
                <a:srgbClr val="00B0F0"/>
              </a:solidFill>
            </a:endParaRPr>
          </a:p>
          <a:p>
            <a:pPr marL="342900" lvl="1" indent="-342900">
              <a:lnSpc>
                <a:spcPct val="90000"/>
              </a:lnSpc>
              <a:buNone/>
            </a:pPr>
            <a:r>
              <a:rPr lang="en-US" sz="1800" b="1" dirty="0" smtClean="0">
                <a:solidFill>
                  <a:srgbClr val="00B0F0"/>
                </a:solidFill>
              </a:rPr>
              <a:t>Better </a:t>
            </a:r>
            <a:r>
              <a:rPr lang="en-US" sz="1800" b="1" dirty="0" smtClean="0">
                <a:solidFill>
                  <a:srgbClr val="00B0F0"/>
                </a:solidFill>
              </a:rPr>
              <a:t>Buildings</a:t>
            </a:r>
            <a:endParaRPr lang="en-US" sz="1800" b="1" dirty="0">
              <a:solidFill>
                <a:srgbClr val="00B0F0"/>
              </a:solidFill>
            </a:endParaRPr>
          </a:p>
          <a:p>
            <a:pPr>
              <a:lnSpc>
                <a:spcPct val="90000"/>
              </a:lnSpc>
              <a:buFont typeface="Arial" pitchFamily="34" charset="0"/>
              <a:buChar char="•"/>
            </a:pPr>
            <a:r>
              <a:rPr lang="en-US" sz="1600" dirty="0" smtClean="0"/>
              <a:t>Comprehensive, whole-building approach for  better systems and deep savings</a:t>
            </a:r>
          </a:p>
          <a:p>
            <a:pPr>
              <a:lnSpc>
                <a:spcPct val="90000"/>
              </a:lnSpc>
              <a:buFont typeface="Arial" pitchFamily="34" charset="0"/>
              <a:buChar char="•"/>
            </a:pPr>
            <a:r>
              <a:rPr lang="en-US" sz="1600" dirty="0" smtClean="0"/>
              <a:t>Improve work/study environment -  </a:t>
            </a:r>
            <a:r>
              <a:rPr lang="en-US" sz="1600" dirty="0"/>
              <a:t>indoor air quality, </a:t>
            </a:r>
            <a:r>
              <a:rPr lang="en-US" sz="1600" dirty="0" smtClean="0"/>
              <a:t>comfort and lighting quality</a:t>
            </a:r>
          </a:p>
          <a:p>
            <a:pPr>
              <a:lnSpc>
                <a:spcPct val="90000"/>
              </a:lnSpc>
              <a:buFont typeface="Arial" pitchFamily="34" charset="0"/>
              <a:buChar char="•"/>
            </a:pPr>
            <a:r>
              <a:rPr lang="en-US" sz="1600" dirty="0" smtClean="0"/>
              <a:t>Modern systems</a:t>
            </a:r>
          </a:p>
          <a:p>
            <a:pPr marL="342900" lvl="1" indent="-342900">
              <a:lnSpc>
                <a:spcPct val="90000"/>
              </a:lnSpc>
              <a:buNone/>
            </a:pPr>
            <a:endParaRPr lang="en-US" sz="1800" b="1" dirty="0" smtClean="0">
              <a:solidFill>
                <a:schemeClr val="accent5">
                  <a:lumMod val="75000"/>
                </a:schemeClr>
              </a:solidFill>
            </a:endParaRPr>
          </a:p>
          <a:p>
            <a:pPr marL="342900" lvl="1" indent="-342900">
              <a:lnSpc>
                <a:spcPct val="90000"/>
              </a:lnSpc>
              <a:buNone/>
            </a:pPr>
            <a:r>
              <a:rPr lang="en-US" sz="1800" b="1" dirty="0" smtClean="0">
                <a:solidFill>
                  <a:schemeClr val="accent5">
                    <a:lumMod val="75000"/>
                  </a:schemeClr>
                </a:solidFill>
              </a:rPr>
              <a:t>Sustained </a:t>
            </a:r>
            <a:r>
              <a:rPr lang="en-US" sz="1800" b="1" dirty="0">
                <a:solidFill>
                  <a:schemeClr val="accent5">
                    <a:lumMod val="75000"/>
                  </a:schemeClr>
                </a:solidFill>
              </a:rPr>
              <a:t>Energy Savings</a:t>
            </a:r>
          </a:p>
          <a:p>
            <a:pPr>
              <a:lnSpc>
                <a:spcPct val="90000"/>
              </a:lnSpc>
              <a:buFont typeface="Arial" pitchFamily="34" charset="0"/>
              <a:buChar char="•"/>
            </a:pPr>
            <a:r>
              <a:rPr lang="en-US" sz="1600" dirty="0" smtClean="0"/>
              <a:t>Ongoing project monitoring to verify savings</a:t>
            </a:r>
          </a:p>
          <a:p>
            <a:pPr>
              <a:lnSpc>
                <a:spcPct val="90000"/>
              </a:lnSpc>
              <a:buFont typeface="Arial" pitchFamily="34" charset="0"/>
              <a:buChar char="•"/>
            </a:pPr>
            <a:r>
              <a:rPr lang="en-US" sz="1600" dirty="0" smtClean="0"/>
              <a:t>The ESCO takes on the risk of performance </a:t>
            </a:r>
            <a:endParaRPr lang="en-US" sz="1600" dirty="0"/>
          </a:p>
          <a:p>
            <a:pPr marL="457200" lvl="1" indent="0" eaLnBrk="1" hangingPunct="1">
              <a:buNone/>
            </a:pPr>
            <a:endParaRPr lang="en-US" sz="1600" dirty="0" smtClean="0"/>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24</a:t>
            </a:fld>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877" y="1295399"/>
            <a:ext cx="2376822" cy="2121313"/>
          </a:xfrm>
          <a:prstGeom prst="rect">
            <a:avLst/>
          </a:prstGeom>
        </p:spPr>
      </p:pic>
    </p:spTree>
    <p:extLst>
      <p:ext uri="{BB962C8B-B14F-4D97-AF65-F5344CB8AC3E}">
        <p14:creationId xmlns:p14="http://schemas.microsoft.com/office/powerpoint/2010/main" val="124918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153400" cy="914400"/>
          </a:xfrm>
        </p:spPr>
        <p:txBody>
          <a:bodyPr/>
          <a:lstStyle/>
          <a:p>
            <a:r>
              <a:rPr lang="en-US" dirty="0" smtClean="0"/>
              <a:t>Benefits for the facility manager (more)</a:t>
            </a:r>
          </a:p>
        </p:txBody>
      </p:sp>
      <p:sp>
        <p:nvSpPr>
          <p:cNvPr id="11267" name="Rectangle 3"/>
          <p:cNvSpPr>
            <a:spLocks noGrp="1" noChangeArrowheads="1"/>
          </p:cNvSpPr>
          <p:nvPr>
            <p:ph type="body" idx="1"/>
          </p:nvPr>
        </p:nvSpPr>
        <p:spPr>
          <a:xfrm>
            <a:off x="544284" y="1153272"/>
            <a:ext cx="8229600" cy="5105400"/>
          </a:xfrm>
        </p:spPr>
        <p:txBody>
          <a:bodyPr/>
          <a:lstStyle/>
          <a:p>
            <a:pPr>
              <a:lnSpc>
                <a:spcPct val="90000"/>
              </a:lnSpc>
              <a:buFontTx/>
              <a:buNone/>
            </a:pPr>
            <a:endParaRPr lang="en-US" sz="1800" b="1" dirty="0" smtClean="0">
              <a:solidFill>
                <a:srgbClr val="FF0000"/>
              </a:solidFill>
            </a:endParaRPr>
          </a:p>
          <a:p>
            <a:pPr>
              <a:lnSpc>
                <a:spcPct val="90000"/>
              </a:lnSpc>
              <a:buFontTx/>
              <a:buNone/>
            </a:pPr>
            <a:r>
              <a:rPr lang="en-US" sz="1800" b="1" dirty="0" smtClean="0">
                <a:solidFill>
                  <a:srgbClr val="FF0000"/>
                </a:solidFill>
              </a:rPr>
              <a:t>Maintenance </a:t>
            </a:r>
            <a:r>
              <a:rPr lang="en-US" sz="1800" b="1" dirty="0">
                <a:solidFill>
                  <a:srgbClr val="FF0000"/>
                </a:solidFill>
              </a:rPr>
              <a:t>Problems </a:t>
            </a:r>
            <a:r>
              <a:rPr lang="en-US" sz="1800" b="1" dirty="0" smtClean="0">
                <a:solidFill>
                  <a:srgbClr val="FF0000"/>
                </a:solidFill>
              </a:rPr>
              <a:t>Solved</a:t>
            </a:r>
            <a:endParaRPr lang="en-US" sz="1800" b="1" dirty="0">
              <a:solidFill>
                <a:srgbClr val="FF0000"/>
              </a:solidFill>
            </a:endParaRPr>
          </a:p>
          <a:p>
            <a:pPr eaLnBrk="1" hangingPunct="1">
              <a:buFont typeface="Arial" pitchFamily="34" charset="0"/>
              <a:buChar char="•"/>
            </a:pPr>
            <a:r>
              <a:rPr lang="en-US" sz="1600" dirty="0" smtClean="0"/>
              <a:t>Handle </a:t>
            </a:r>
            <a:r>
              <a:rPr lang="en-US" sz="1600" dirty="0"/>
              <a:t>deferred maintenance (</a:t>
            </a:r>
            <a:r>
              <a:rPr lang="en-US" sz="1600" dirty="0" smtClean="0"/>
              <a:t>finally!)</a:t>
            </a:r>
          </a:p>
          <a:p>
            <a:pPr eaLnBrk="1" hangingPunct="1">
              <a:buFont typeface="Arial" pitchFamily="34" charset="0"/>
              <a:buChar char="•"/>
            </a:pPr>
            <a:r>
              <a:rPr lang="en-US" sz="1600" dirty="0" smtClean="0"/>
              <a:t>Manageable systems</a:t>
            </a:r>
          </a:p>
          <a:p>
            <a:pPr eaLnBrk="1" hangingPunct="1">
              <a:buFont typeface="Arial" pitchFamily="34" charset="0"/>
              <a:buChar char="•"/>
            </a:pPr>
            <a:r>
              <a:rPr lang="en-US" sz="1600" dirty="0" smtClean="0"/>
              <a:t>Trained staff</a:t>
            </a:r>
            <a:endParaRPr lang="en-US" sz="1600" dirty="0"/>
          </a:p>
          <a:p>
            <a:pPr>
              <a:lnSpc>
                <a:spcPct val="90000"/>
              </a:lnSpc>
              <a:buFontTx/>
              <a:buNone/>
            </a:pPr>
            <a:endParaRPr lang="en-US" sz="1800" b="1" dirty="0" smtClean="0">
              <a:solidFill>
                <a:schemeClr val="accent3"/>
              </a:solidFill>
            </a:endParaRPr>
          </a:p>
          <a:p>
            <a:pPr>
              <a:lnSpc>
                <a:spcPct val="90000"/>
              </a:lnSpc>
              <a:buFontTx/>
              <a:buNone/>
            </a:pPr>
            <a:r>
              <a:rPr lang="en-US" sz="1800" b="1" dirty="0" smtClean="0">
                <a:solidFill>
                  <a:schemeClr val="accent3"/>
                </a:solidFill>
              </a:rPr>
              <a:t>A Good Process</a:t>
            </a:r>
            <a:endParaRPr lang="en-US" sz="1800" b="1" dirty="0">
              <a:solidFill>
                <a:schemeClr val="accent3"/>
              </a:solidFill>
            </a:endParaRPr>
          </a:p>
          <a:p>
            <a:pPr eaLnBrk="1" hangingPunct="1">
              <a:buFont typeface="Arial" pitchFamily="34" charset="0"/>
              <a:buChar char="•"/>
            </a:pPr>
            <a:r>
              <a:rPr lang="en-US" sz="1600" dirty="0" smtClean="0"/>
              <a:t>Time-effective</a:t>
            </a:r>
            <a:r>
              <a:rPr lang="en-US" sz="1600" dirty="0"/>
              <a:t>, cost-effective approach for completing facilities energy upgrades</a:t>
            </a:r>
          </a:p>
          <a:p>
            <a:pPr eaLnBrk="1" hangingPunct="1">
              <a:buFont typeface="Arial" pitchFamily="34" charset="0"/>
              <a:buChar char="•"/>
            </a:pPr>
            <a:r>
              <a:rPr lang="en-US" sz="1600" dirty="0"/>
              <a:t>Guarantee of energy savings offloads financial and performance risk</a:t>
            </a:r>
          </a:p>
          <a:p>
            <a:pPr eaLnBrk="1" hangingPunct="1">
              <a:buFont typeface="Arial" pitchFamily="34" charset="0"/>
              <a:buChar char="•"/>
            </a:pPr>
            <a:r>
              <a:rPr lang="en-US" sz="1600" dirty="0"/>
              <a:t>One stop shop = single point of accountability (ESCO)</a:t>
            </a:r>
          </a:p>
          <a:p>
            <a:pPr eaLnBrk="1" hangingPunct="1">
              <a:buFont typeface="Arial" pitchFamily="34" charset="0"/>
              <a:buChar char="•"/>
            </a:pPr>
            <a:r>
              <a:rPr lang="en-US" sz="1600" dirty="0"/>
              <a:t>ESCO selected for best value, not lowest bid </a:t>
            </a:r>
          </a:p>
          <a:p>
            <a:pPr eaLnBrk="1" hangingPunct="1">
              <a:buFont typeface="Arial" pitchFamily="34" charset="0"/>
              <a:buChar char="•"/>
            </a:pPr>
            <a:r>
              <a:rPr lang="en-US" sz="1600" dirty="0"/>
              <a:t>Owner </a:t>
            </a:r>
            <a:r>
              <a:rPr lang="en-US" sz="1600" dirty="0" smtClean="0"/>
              <a:t>participates in </a:t>
            </a:r>
            <a:r>
              <a:rPr lang="en-US" sz="1600" dirty="0"/>
              <a:t>final equipment and subcontractor </a:t>
            </a:r>
            <a:endParaRPr lang="en-US" sz="1600" dirty="0" smtClean="0"/>
          </a:p>
          <a:p>
            <a:pPr marL="0" indent="0" eaLnBrk="1" hangingPunct="1">
              <a:buNone/>
            </a:pPr>
            <a:r>
              <a:rPr lang="en-US" sz="1600" dirty="0" smtClean="0"/>
              <a:t>       selection</a:t>
            </a:r>
            <a:endParaRPr lang="en-US" sz="1600" dirty="0"/>
          </a:p>
          <a:p>
            <a:pPr eaLnBrk="1" hangingPunct="1">
              <a:buFont typeface="Arial" pitchFamily="34" charset="0"/>
              <a:buChar char="•"/>
            </a:pPr>
            <a:r>
              <a:rPr lang="en-US" sz="1600" dirty="0"/>
              <a:t>Low-interest financing options available</a:t>
            </a:r>
          </a:p>
          <a:p>
            <a:pPr eaLnBrk="1" hangingPunct="1">
              <a:buFont typeface="Arial" pitchFamily="34" charset="0"/>
              <a:buChar char="•"/>
            </a:pPr>
            <a:r>
              <a:rPr lang="en-US" sz="1600" dirty="0"/>
              <a:t>Annual savings verification done per International </a:t>
            </a:r>
            <a:endParaRPr lang="en-US" sz="1600" dirty="0" smtClean="0"/>
          </a:p>
          <a:p>
            <a:pPr marL="0" indent="0" eaLnBrk="1" hangingPunct="1">
              <a:buNone/>
            </a:pPr>
            <a:r>
              <a:rPr lang="en-US" sz="1600" dirty="0" smtClean="0"/>
              <a:t>      Performance </a:t>
            </a:r>
            <a:r>
              <a:rPr lang="en-US" sz="1600" dirty="0"/>
              <a:t>Measurement &amp; Verification Protocol (IPMVP)</a:t>
            </a:r>
          </a:p>
          <a:p>
            <a:pPr eaLnBrk="1" hangingPunct="1">
              <a:buFont typeface="Arial" pitchFamily="34" charset="0"/>
              <a:buChar char="•"/>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7067" y="1066800"/>
            <a:ext cx="1413891" cy="2200609"/>
          </a:xfrm>
          <a:prstGeom prst="rect">
            <a:avLst/>
          </a:prstGeom>
        </p:spPr>
      </p:pic>
      <p:sp>
        <p:nvSpPr>
          <p:cNvPr id="6"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25</a:t>
            </a:fld>
            <a:endParaRPr lang="en-US" dirty="0" smtClean="0"/>
          </a:p>
        </p:txBody>
      </p:sp>
    </p:spTree>
    <p:extLst>
      <p:ext uri="{BB962C8B-B14F-4D97-AF65-F5344CB8AC3E}">
        <p14:creationId xmlns:p14="http://schemas.microsoft.com/office/powerpoint/2010/main" val="164811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304800" y="1066800"/>
            <a:ext cx="8229600" cy="5410200"/>
          </a:xfrm>
        </p:spPr>
        <p:txBody>
          <a:bodyPr/>
          <a:lstStyle/>
          <a:p>
            <a:pPr marL="0" indent="0">
              <a:buNone/>
            </a:pPr>
            <a:r>
              <a:rPr lang="en-US" b="1" dirty="0" smtClean="0">
                <a:solidFill>
                  <a:schemeClr val="accent1">
                    <a:lumMod val="75000"/>
                  </a:schemeClr>
                </a:solidFill>
              </a:rPr>
              <a:t>We’re here to help you get started </a:t>
            </a:r>
          </a:p>
          <a:p>
            <a:pPr marL="0" indent="0">
              <a:buNone/>
            </a:pPr>
            <a:r>
              <a:rPr lang="en-US" b="1" dirty="0">
                <a:solidFill>
                  <a:schemeClr val="accent1">
                    <a:lumMod val="75000"/>
                  </a:schemeClr>
                </a:solidFill>
              </a:rPr>
              <a:t>	</a:t>
            </a:r>
            <a:r>
              <a:rPr lang="en-US" b="1" dirty="0" smtClean="0">
                <a:solidFill>
                  <a:schemeClr val="accent1">
                    <a:lumMod val="75000"/>
                  </a:schemeClr>
                </a:solidFill>
              </a:rPr>
              <a:t>					and see you through</a:t>
            </a:r>
          </a:p>
          <a:p>
            <a:pPr marL="0" indent="0">
              <a:buNone/>
            </a:pPr>
            <a:endParaRPr lang="en-US" sz="1200" dirty="0" smtClean="0"/>
          </a:p>
          <a:p>
            <a:pPr>
              <a:buNone/>
            </a:pPr>
            <a:r>
              <a:rPr lang="en-US" b="1" dirty="0" smtClean="0">
                <a:solidFill>
                  <a:schemeClr val="accent1">
                    <a:lumMod val="75000"/>
                  </a:schemeClr>
                </a:solidFill>
              </a:rPr>
              <a:t>Contact us:</a:t>
            </a:r>
            <a:endParaRPr lang="en-US" b="1" dirty="0">
              <a:solidFill>
                <a:schemeClr val="accent1">
                  <a:lumMod val="75000"/>
                </a:schemeClr>
              </a:solidFill>
            </a:endParaRPr>
          </a:p>
          <a:p>
            <a:pPr>
              <a:buNone/>
            </a:pPr>
            <a:endParaRPr lang="en-US" sz="1400" b="1" dirty="0" smtClean="0"/>
          </a:p>
          <a:p>
            <a:pPr lvl="2">
              <a:buNone/>
            </a:pPr>
            <a:r>
              <a:rPr lang="en-US" sz="2000" b="1" dirty="0" smtClean="0"/>
              <a:t>Sue Stephens</a:t>
            </a:r>
          </a:p>
          <a:p>
            <a:pPr lvl="2">
              <a:buNone/>
            </a:pPr>
            <a:r>
              <a:rPr lang="en-US" sz="2000" b="1" dirty="0" smtClean="0"/>
              <a:t>Energy Program Manager</a:t>
            </a:r>
          </a:p>
          <a:p>
            <a:pPr lvl="2">
              <a:buNone/>
            </a:pPr>
            <a:r>
              <a:rPr lang="en-US" sz="2000" b="1" dirty="0" smtClean="0"/>
              <a:t>Public Buildings Retrofit Program</a:t>
            </a:r>
            <a:endParaRPr lang="en-US" sz="2000" dirty="0"/>
          </a:p>
          <a:p>
            <a:pPr lvl="2">
              <a:buNone/>
            </a:pPr>
            <a:r>
              <a:rPr lang="en-US" sz="2000" b="1" dirty="0" smtClean="0"/>
              <a:t>775-687-1850 Ext. 7325</a:t>
            </a:r>
            <a:endParaRPr lang="en-US" sz="2000" dirty="0" smtClean="0"/>
          </a:p>
          <a:p>
            <a:pPr lvl="2">
              <a:buNone/>
            </a:pPr>
            <a:r>
              <a:rPr lang="en-US" sz="2000" u="sng" dirty="0" smtClean="0">
                <a:hlinkClick r:id="rId3"/>
              </a:rPr>
              <a:t>sstephens@energy.nv.gov </a:t>
            </a:r>
            <a:endParaRPr lang="en-US" sz="2000" dirty="0" smtClean="0"/>
          </a:p>
          <a:p>
            <a:pPr lvl="2">
              <a:buNone/>
            </a:pPr>
            <a:r>
              <a:rPr lang="en-US" sz="2000" u="sng" dirty="0" smtClean="0">
                <a:hlinkClick r:id="rId4"/>
              </a:rPr>
              <a:t>www.energy.nv.gov</a:t>
            </a:r>
            <a:endParaRPr lang="en-US" sz="2000" dirty="0" smtClean="0"/>
          </a:p>
          <a:p>
            <a:pPr lvl="2">
              <a:buNone/>
            </a:pPr>
            <a:r>
              <a:rPr lang="en-US" sz="2000" dirty="0" smtClean="0"/>
              <a:t> </a:t>
            </a:r>
          </a:p>
          <a:p>
            <a:pPr marL="0" indent="0">
              <a:buNone/>
            </a:pPr>
            <a:endParaRPr lang="en-US" sz="1600" dirty="0" smtClean="0"/>
          </a:p>
          <a:p>
            <a:endParaRPr lang="en-US" sz="1600" dirty="0" smtClean="0"/>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26</a:t>
            </a:fld>
            <a:endParaRPr lang="en-US" dirty="0" smtClean="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608" y="3246081"/>
            <a:ext cx="3107870" cy="256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895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66828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590800"/>
            <a:ext cx="7696200" cy="2971800"/>
          </a:xfrm>
        </p:spPr>
        <p:txBody>
          <a:bodyPr/>
          <a:lstStyle/>
          <a:p>
            <a:pPr>
              <a:buNone/>
            </a:pPr>
            <a:r>
              <a:rPr lang="en-US" sz="2800" b="1" dirty="0" smtClean="0">
                <a:solidFill>
                  <a:srgbClr val="0070C0"/>
                </a:solidFill>
              </a:rPr>
              <a:t>Public Facilities Retrofit Program</a:t>
            </a:r>
          </a:p>
          <a:p>
            <a:pPr>
              <a:buNone/>
            </a:pPr>
            <a:r>
              <a:rPr lang="en-US" sz="2800" b="1" dirty="0" smtClean="0">
                <a:solidFill>
                  <a:srgbClr val="0070C0"/>
                </a:solidFill>
              </a:rPr>
              <a:t>Governor’s Office of Energy</a:t>
            </a:r>
          </a:p>
          <a:p>
            <a:pPr>
              <a:buNone/>
            </a:pPr>
            <a:endParaRPr lang="en-US" sz="2800" b="1" dirty="0">
              <a:solidFill>
                <a:srgbClr val="0070C0"/>
              </a:solidFill>
            </a:endParaRPr>
          </a:p>
          <a:p>
            <a:pPr>
              <a:buNone/>
            </a:pPr>
            <a:r>
              <a:rPr lang="en-US" sz="2800" b="1" dirty="0" smtClean="0">
                <a:solidFill>
                  <a:srgbClr val="0070C0"/>
                </a:solidFill>
              </a:rPr>
              <a:t>Chris Halpin, </a:t>
            </a:r>
            <a:r>
              <a:rPr lang="en-US" b="1" dirty="0" smtClean="0">
                <a:solidFill>
                  <a:srgbClr val="0070C0"/>
                </a:solidFill>
              </a:rPr>
              <a:t>PE, CEM, CMVP, LEED AP</a:t>
            </a:r>
            <a:endParaRPr lang="en-US" sz="2800" b="1" dirty="0" smtClean="0">
              <a:solidFill>
                <a:srgbClr val="0070C0"/>
              </a:solidFill>
            </a:endParaRPr>
          </a:p>
          <a:p>
            <a:pPr>
              <a:buNone/>
            </a:pPr>
            <a:r>
              <a:rPr lang="en-US" sz="2800" b="1" dirty="0" smtClean="0">
                <a:solidFill>
                  <a:srgbClr val="0070C0"/>
                </a:solidFill>
              </a:rPr>
              <a:t>Program Consultant – Technical Assistance </a:t>
            </a:r>
            <a:r>
              <a:rPr lang="en-US" sz="1800" b="1" dirty="0" smtClean="0">
                <a:solidFill>
                  <a:srgbClr val="0070C0"/>
                </a:solidFill>
              </a:rPr>
              <a:t>(Celtic Energy)</a:t>
            </a:r>
          </a:p>
          <a:p>
            <a:pPr>
              <a:buNone/>
            </a:pPr>
            <a:endParaRPr lang="en-US" sz="28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pic>
        <p:nvPicPr>
          <p:cNvPr id="4" name="Picture 3" descr="celtic logo jpeg.jpg"/>
          <p:cNvPicPr>
            <a:picLocks noChangeAspect="1"/>
          </p:cNvPicPr>
          <p:nvPr/>
        </p:nvPicPr>
        <p:blipFill>
          <a:blip r:embed="rId4" cstate="print"/>
          <a:stretch>
            <a:fillRect/>
          </a:stretch>
        </p:blipFill>
        <p:spPr>
          <a:xfrm>
            <a:off x="3733799" y="5410200"/>
            <a:ext cx="2406073" cy="661670"/>
          </a:xfrm>
          <a:prstGeom prst="rect">
            <a:avLst/>
          </a:prstGeom>
        </p:spPr>
      </p:pic>
    </p:spTree>
    <p:extLst>
      <p:ext uri="{BB962C8B-B14F-4D97-AF65-F5344CB8AC3E}">
        <p14:creationId xmlns:p14="http://schemas.microsoft.com/office/powerpoint/2010/main" val="3480873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876800"/>
          </a:xfrm>
        </p:spPr>
        <p:txBody>
          <a:bodyPr/>
          <a:lstStyle/>
          <a:p>
            <a:r>
              <a:rPr lang="en-US" dirty="0" smtClean="0"/>
              <a:t>Determine if Performance Contracting is right for you</a:t>
            </a:r>
          </a:p>
          <a:p>
            <a:pPr lvl="1"/>
            <a:r>
              <a:rPr lang="en-US" dirty="0" smtClean="0"/>
              <a:t>Assessment of facility opportunities through performance contracting</a:t>
            </a:r>
          </a:p>
          <a:p>
            <a:pPr lvl="1"/>
            <a:r>
              <a:rPr lang="en-US" dirty="0" smtClean="0"/>
              <a:t>On-site meetings and facility walk-throughs</a:t>
            </a:r>
          </a:p>
          <a:p>
            <a:pPr lvl="1"/>
            <a:r>
              <a:rPr lang="en-US" dirty="0" smtClean="0"/>
              <a:t>Benchmarking energy use and costs</a:t>
            </a:r>
          </a:p>
          <a:p>
            <a:pPr lvl="1"/>
            <a:r>
              <a:rPr lang="en-US" dirty="0" smtClean="0"/>
              <a:t>Support for your decision-making team to get the “go” decision</a:t>
            </a:r>
          </a:p>
          <a:p>
            <a:r>
              <a:rPr lang="en-US" dirty="0" smtClean="0"/>
              <a:t>Competitively select an ESCO</a:t>
            </a:r>
          </a:p>
          <a:p>
            <a:pPr lvl="1"/>
            <a:r>
              <a:rPr lang="en-US" dirty="0" smtClean="0"/>
              <a:t>Apply a standardized process</a:t>
            </a:r>
          </a:p>
          <a:p>
            <a:pPr lvl="1"/>
            <a:r>
              <a:rPr lang="en-US" dirty="0" smtClean="0"/>
              <a:t>Help prepare the RFP</a:t>
            </a:r>
          </a:p>
          <a:p>
            <a:pPr lvl="1"/>
            <a:r>
              <a:rPr lang="en-US" dirty="0" smtClean="0"/>
              <a:t>Serve as a neutral advisor</a:t>
            </a:r>
          </a:p>
          <a:p>
            <a:pPr marL="0" indent="0">
              <a:buNone/>
            </a:pPr>
            <a:endParaRPr lang="en-US" dirty="0" smtClean="0"/>
          </a:p>
          <a:p>
            <a:endParaRPr lang="en-US" dirty="0"/>
          </a:p>
        </p:txBody>
      </p:sp>
      <p:sp>
        <p:nvSpPr>
          <p:cNvPr id="3" name="Title 2"/>
          <p:cNvSpPr>
            <a:spLocks noGrp="1"/>
          </p:cNvSpPr>
          <p:nvPr>
            <p:ph type="title"/>
          </p:nvPr>
        </p:nvSpPr>
        <p:spPr>
          <a:xfrm>
            <a:off x="148296" y="0"/>
            <a:ext cx="6938303" cy="901700"/>
          </a:xfrm>
        </p:spPr>
        <p:txBody>
          <a:bodyPr/>
          <a:lstStyle/>
          <a:p>
            <a:r>
              <a:rPr lang="en-US" dirty="0" smtClean="0"/>
              <a:t>FREE Technical Assistance to Get Started</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810000"/>
            <a:ext cx="2756140" cy="271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29</a:t>
            </a:fld>
            <a:endParaRPr lang="en-US" dirty="0" smtClean="0"/>
          </a:p>
        </p:txBody>
      </p:sp>
    </p:spTree>
    <p:extLst>
      <p:ext uri="{BB962C8B-B14F-4D97-AF65-F5344CB8AC3E}">
        <p14:creationId xmlns:p14="http://schemas.microsoft.com/office/powerpoint/2010/main" val="2727737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590800"/>
            <a:ext cx="6705600" cy="2800350"/>
          </a:xfrm>
        </p:spPr>
        <p:txBody>
          <a:bodyPr/>
          <a:lstStyle/>
          <a:p>
            <a:pPr>
              <a:buNone/>
            </a:pPr>
            <a:r>
              <a:rPr lang="en-US" sz="2800" b="1" dirty="0" smtClean="0">
                <a:solidFill>
                  <a:srgbClr val="0070C0"/>
                </a:solidFill>
              </a:rPr>
              <a:t>Public Facilities Retrofit Program</a:t>
            </a:r>
          </a:p>
          <a:p>
            <a:pPr>
              <a:buNone/>
            </a:pPr>
            <a:r>
              <a:rPr lang="en-US" sz="2800" b="1" dirty="0" smtClean="0">
                <a:solidFill>
                  <a:srgbClr val="0070C0"/>
                </a:solidFill>
              </a:rPr>
              <a:t>Governor’s Office of Energy</a:t>
            </a:r>
          </a:p>
          <a:p>
            <a:pPr>
              <a:buNone/>
            </a:pPr>
            <a:endParaRPr lang="en-US" sz="2800" b="1" dirty="0">
              <a:solidFill>
                <a:srgbClr val="0070C0"/>
              </a:solidFill>
            </a:endParaRPr>
          </a:p>
          <a:p>
            <a:pPr>
              <a:buNone/>
            </a:pPr>
            <a:r>
              <a:rPr lang="en-US" sz="2800" b="1" dirty="0" smtClean="0">
                <a:solidFill>
                  <a:srgbClr val="0070C0"/>
                </a:solidFill>
              </a:rPr>
              <a:t>Paul Thomsen</a:t>
            </a:r>
          </a:p>
          <a:p>
            <a:pPr>
              <a:buNone/>
            </a:pPr>
            <a:r>
              <a:rPr lang="en-US" sz="2800" b="1" dirty="0" smtClean="0">
                <a:solidFill>
                  <a:srgbClr val="0070C0"/>
                </a:solidFill>
              </a:rPr>
              <a:t>Director</a:t>
            </a:r>
          </a:p>
          <a:p>
            <a:pPr>
              <a:buNone/>
            </a:pPr>
            <a:endParaRPr lang="en-US" sz="28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spTree>
    <p:extLst>
      <p:ext uri="{BB962C8B-B14F-4D97-AF65-F5344CB8AC3E}">
        <p14:creationId xmlns:p14="http://schemas.microsoft.com/office/powerpoint/2010/main" val="1516703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792" y="1295400"/>
            <a:ext cx="8229600" cy="4876800"/>
          </a:xfrm>
        </p:spPr>
        <p:txBody>
          <a:bodyPr/>
          <a:lstStyle/>
          <a:p>
            <a:r>
              <a:rPr lang="en-US" dirty="0" smtClean="0"/>
              <a:t>Your project’s savings will pay for continued technical assistance </a:t>
            </a:r>
            <a:r>
              <a:rPr lang="en-US" sz="2000" dirty="0" smtClean="0"/>
              <a:t>(as referenced in statute)</a:t>
            </a:r>
          </a:p>
          <a:p>
            <a:r>
              <a:rPr lang="en-US" dirty="0" smtClean="0"/>
              <a:t>Investment Grade Audit</a:t>
            </a:r>
          </a:p>
          <a:p>
            <a:pPr lvl="1"/>
            <a:r>
              <a:rPr lang="en-US" dirty="0" smtClean="0"/>
              <a:t>Provide a 3</a:t>
            </a:r>
            <a:r>
              <a:rPr lang="en-US" baseline="30000" dirty="0" smtClean="0"/>
              <a:t>rd</a:t>
            </a:r>
            <a:r>
              <a:rPr lang="en-US" dirty="0" smtClean="0"/>
              <a:t> party review of the savings projections and recommended measures</a:t>
            </a:r>
          </a:p>
          <a:p>
            <a:r>
              <a:rPr lang="en-US" dirty="0" smtClean="0"/>
              <a:t>Performance Contract (implementation contract)</a:t>
            </a:r>
          </a:p>
          <a:p>
            <a:pPr lvl="1"/>
            <a:r>
              <a:rPr lang="en-US" dirty="0" smtClean="0"/>
              <a:t>Educate and advise during contract negotiations</a:t>
            </a:r>
          </a:p>
          <a:p>
            <a:pPr lvl="1"/>
            <a:r>
              <a:rPr lang="en-US" dirty="0" smtClean="0"/>
              <a:t>Ensure thorough documentation</a:t>
            </a:r>
          </a:p>
          <a:p>
            <a:pPr lvl="1"/>
            <a:r>
              <a:rPr lang="en-US" dirty="0" smtClean="0"/>
              <a:t>Ensure reasonable project costs, markups, etc.</a:t>
            </a:r>
          </a:p>
          <a:p>
            <a:pPr lvl="1"/>
            <a:r>
              <a:rPr lang="en-US" dirty="0" smtClean="0"/>
              <a:t>Ensure sound measurement and verification</a:t>
            </a:r>
          </a:p>
          <a:p>
            <a:pPr marL="457200" lvl="1" indent="0">
              <a:buNone/>
            </a:pPr>
            <a:r>
              <a:rPr lang="en-US" dirty="0"/>
              <a:t>	</a:t>
            </a:r>
            <a:r>
              <a:rPr lang="en-US" dirty="0" smtClean="0"/>
              <a:t>approaches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Continued Technical Assistance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962400"/>
            <a:ext cx="2286000" cy="2280286"/>
          </a:xfrm>
          <a:prstGeom prst="rect">
            <a:avLst/>
          </a:prstGeom>
        </p:spPr>
      </p:pic>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30</a:t>
            </a:fld>
            <a:endParaRPr lang="en-US" dirty="0" smtClean="0"/>
          </a:p>
        </p:txBody>
      </p:sp>
    </p:spTree>
    <p:extLst>
      <p:ext uri="{BB962C8B-B14F-4D97-AF65-F5344CB8AC3E}">
        <p14:creationId xmlns:p14="http://schemas.microsoft.com/office/powerpoint/2010/main" val="3121110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228600"/>
            <a:ext cx="5638800" cy="533400"/>
          </a:xfrm>
          <a:noFill/>
        </p:spPr>
        <p:txBody>
          <a:bodyPr lIns="0" tIns="46032" rIns="0" bIns="46032" anchor="b"/>
          <a:lstStyle/>
          <a:p>
            <a:pPr eaLnBrk="1" hangingPunct="1"/>
            <a:r>
              <a:rPr lang="en-US" dirty="0" smtClean="0"/>
              <a:t>FREE Technical Assistance</a:t>
            </a:r>
            <a:endParaRPr lang="en-US" b="1" dirty="0" smtClean="0">
              <a:solidFill>
                <a:schemeClr val="bg1"/>
              </a:solidFill>
              <a:cs typeface="Narkisim" pitchFamily="34" charset="-79"/>
            </a:endParaRPr>
          </a:p>
        </p:txBody>
      </p:sp>
      <p:sp>
        <p:nvSpPr>
          <p:cNvPr id="69635" name="Rectangle 3"/>
          <p:cNvSpPr>
            <a:spLocks noGrp="1" noChangeArrowheads="1"/>
          </p:cNvSpPr>
          <p:nvPr>
            <p:ph type="body" idx="1"/>
          </p:nvPr>
        </p:nvSpPr>
        <p:spPr>
          <a:xfrm>
            <a:off x="304800" y="1524000"/>
            <a:ext cx="7924800" cy="4572000"/>
          </a:xfrm>
          <a:noFill/>
        </p:spPr>
        <p:txBody>
          <a:bodyPr lIns="0" tIns="46032" rIns="0" bIns="46032"/>
          <a:lstStyle/>
          <a:p>
            <a:pPr marL="533400" indent="-533400" eaLnBrk="1" hangingPunct="1">
              <a:lnSpc>
                <a:spcPct val="90000"/>
              </a:lnSpc>
            </a:pPr>
            <a:endParaRPr lang="en-US" dirty="0" smtClean="0">
              <a:latin typeface="Narkisim" pitchFamily="34" charset="-79"/>
              <a:cs typeface="Narkisim" pitchFamily="34" charset="-79"/>
            </a:endParaRPr>
          </a:p>
          <a:p>
            <a:pPr marL="533400" indent="-533400" eaLnBrk="1" hangingPunct="1">
              <a:lnSpc>
                <a:spcPct val="90000"/>
              </a:lnSpc>
            </a:pPr>
            <a:r>
              <a:rPr lang="en-US" dirty="0" smtClean="0">
                <a:cs typeface="Narkisim" pitchFamily="34" charset="-79"/>
              </a:rPr>
              <a:t>Conduct a training seminar for Agency personnel to ensure understanding of ESPC scope, financing, M&amp;V, etc.</a:t>
            </a:r>
          </a:p>
          <a:p>
            <a:pPr marL="533400" indent="-533400" eaLnBrk="1" hangingPunct="1">
              <a:lnSpc>
                <a:spcPct val="90000"/>
              </a:lnSpc>
              <a:buNone/>
            </a:pPr>
            <a:endParaRPr lang="en-US" dirty="0" smtClean="0">
              <a:cs typeface="Narkisim" pitchFamily="34" charset="-79"/>
            </a:endParaRPr>
          </a:p>
          <a:p>
            <a:pPr marL="533400" indent="-533400" eaLnBrk="1" hangingPunct="1">
              <a:lnSpc>
                <a:spcPct val="90000"/>
              </a:lnSpc>
            </a:pPr>
            <a:r>
              <a:rPr lang="en-US" dirty="0" smtClean="0">
                <a:cs typeface="Narkisim" pitchFamily="34" charset="-79"/>
              </a:rPr>
              <a:t>Discuss “Lessons Learned” from previous ESPCs</a:t>
            </a:r>
          </a:p>
          <a:p>
            <a:pPr marL="533400" indent="-533400" eaLnBrk="1" hangingPunct="1">
              <a:lnSpc>
                <a:spcPct val="90000"/>
              </a:lnSpc>
              <a:buNone/>
            </a:pPr>
            <a:endParaRPr lang="en-US" dirty="0" smtClean="0">
              <a:cs typeface="Narkisim" pitchFamily="34" charset="-79"/>
            </a:endParaRPr>
          </a:p>
          <a:p>
            <a:pPr marL="533400" indent="-533400" eaLnBrk="1" hangingPunct="1">
              <a:lnSpc>
                <a:spcPct val="90000"/>
              </a:lnSpc>
            </a:pPr>
            <a:r>
              <a:rPr lang="en-US" dirty="0" smtClean="0">
                <a:cs typeface="Narkisim" pitchFamily="34" charset="-79"/>
              </a:rPr>
              <a:t>Secure commitment of all stakeholders to ESPC</a:t>
            </a:r>
          </a:p>
          <a:p>
            <a:pPr marL="533400" indent="-533400" eaLnBrk="1" hangingPunct="1">
              <a:lnSpc>
                <a:spcPct val="90000"/>
              </a:lnSpc>
              <a:buNone/>
            </a:pPr>
            <a:endParaRPr lang="en-US" dirty="0" smtClean="0">
              <a:cs typeface="Narkisim" pitchFamily="34" charset="-79"/>
            </a:endParaRPr>
          </a:p>
          <a:p>
            <a:pPr marL="533400" indent="-533400" eaLnBrk="1" hangingPunct="1">
              <a:lnSpc>
                <a:spcPct val="90000"/>
              </a:lnSpc>
            </a:pPr>
            <a:r>
              <a:rPr lang="en-US" dirty="0" smtClean="0">
                <a:cs typeface="Narkisim" pitchFamily="34" charset="-79"/>
              </a:rPr>
              <a:t>Liaison with NV Energy Office</a:t>
            </a:r>
          </a:p>
        </p:txBody>
      </p:sp>
      <p:sp>
        <p:nvSpPr>
          <p:cNvPr id="10" name="TextBox 9"/>
          <p:cNvSpPr txBox="1"/>
          <p:nvPr/>
        </p:nvSpPr>
        <p:spPr>
          <a:xfrm>
            <a:off x="533400" y="1219200"/>
            <a:ext cx="7162800" cy="523220"/>
          </a:xfrm>
          <a:prstGeom prst="rect">
            <a:avLst/>
          </a:prstGeom>
          <a:noFill/>
        </p:spPr>
        <p:txBody>
          <a:bodyPr wrap="square" rtlCol="0">
            <a:spAutoFit/>
          </a:bodyPr>
          <a:lstStyle/>
          <a:p>
            <a:r>
              <a:rPr lang="en-US" sz="2800" b="1" dirty="0" smtClean="0">
                <a:latin typeface="+mn-lt"/>
                <a:cs typeface="Narkisim" pitchFamily="34" charset="-79"/>
              </a:rPr>
              <a:t>Building the Project Team</a:t>
            </a:r>
            <a:endParaRPr lang="en-US" sz="2800" b="1" dirty="0">
              <a:latin typeface="+mn-lt"/>
              <a:cs typeface="Narkisim" pitchFamily="34" charset="-79"/>
            </a:endParaRPr>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31</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17812"/>
            <a:ext cx="5257800" cy="4876800"/>
          </a:xfrm>
        </p:spPr>
        <p:txBody>
          <a:bodyPr/>
          <a:lstStyle/>
          <a:p>
            <a:r>
              <a:rPr lang="en-US" dirty="0" smtClean="0"/>
              <a:t>Meet with facility management staff, discuss O&amp;M, ECM opportunities</a:t>
            </a:r>
          </a:p>
          <a:p>
            <a:pPr lvl="1"/>
            <a:r>
              <a:rPr lang="en-US" dirty="0" smtClean="0"/>
              <a:t>What projects have been completed?</a:t>
            </a:r>
          </a:p>
          <a:p>
            <a:pPr lvl="1"/>
            <a:r>
              <a:rPr lang="en-US" dirty="0" smtClean="0"/>
              <a:t>Are there critical infrastructure needs?</a:t>
            </a:r>
          </a:p>
          <a:p>
            <a:pPr lvl="1"/>
            <a:r>
              <a:rPr lang="en-US" dirty="0" smtClean="0"/>
              <a:t>Planned projects short of funding?</a:t>
            </a:r>
          </a:p>
          <a:p>
            <a:pPr lvl="1"/>
            <a:endParaRPr lang="en-US" dirty="0" smtClean="0"/>
          </a:p>
          <a:p>
            <a:r>
              <a:rPr lang="en-US" dirty="0" smtClean="0"/>
              <a:t>Review and benchmark existing utility data. Compare facilities to peers using BTU/SF, $/SF</a:t>
            </a:r>
          </a:p>
          <a:p>
            <a:pPr lvl="1"/>
            <a:r>
              <a:rPr lang="en-US" dirty="0" smtClean="0"/>
              <a:t>Create utility baseline</a:t>
            </a:r>
          </a:p>
          <a:p>
            <a:pPr lvl="1"/>
            <a:r>
              <a:rPr lang="en-US" dirty="0" smtClean="0"/>
              <a:t>Helps prioritize targets</a:t>
            </a:r>
          </a:p>
        </p:txBody>
      </p:sp>
      <p:sp>
        <p:nvSpPr>
          <p:cNvPr id="3" name="Title 2"/>
          <p:cNvSpPr>
            <a:spLocks noGrp="1"/>
          </p:cNvSpPr>
          <p:nvPr>
            <p:ph type="title"/>
          </p:nvPr>
        </p:nvSpPr>
        <p:spPr/>
        <p:txBody>
          <a:bodyPr/>
          <a:lstStyle/>
          <a:p>
            <a:r>
              <a:rPr lang="en-US" dirty="0" smtClean="0"/>
              <a:t>FREE Technical Assistance</a:t>
            </a:r>
            <a:endParaRPr lang="en-US" dirty="0"/>
          </a:p>
        </p:txBody>
      </p:sp>
      <p:sp>
        <p:nvSpPr>
          <p:cNvPr id="4" name="TextBox 3"/>
          <p:cNvSpPr txBox="1"/>
          <p:nvPr/>
        </p:nvSpPr>
        <p:spPr>
          <a:xfrm>
            <a:off x="5638800" y="1295400"/>
            <a:ext cx="3505200" cy="2133600"/>
          </a:xfrm>
          <a:prstGeom prst="rect">
            <a:avLst/>
          </a:prstGeom>
          <a:solidFill>
            <a:srgbClr val="00B0F0"/>
          </a:solidFill>
          <a:ln>
            <a:solidFill>
              <a:srgbClr val="002060">
                <a:alpha val="74000"/>
              </a:srgbClr>
            </a:solidFill>
          </a:ln>
        </p:spPr>
        <p:txBody>
          <a:bodyPr vert="horz" wrap="square" lIns="91440" tIns="45720" rIns="91440" bIns="45720" rtlCol="0">
            <a:normAutofit fontScale="77500" lnSpcReduction="20000"/>
          </a:bodyPr>
          <a:lstStyle/>
          <a:p>
            <a:pPr>
              <a:buFont typeface="Wingdings" pitchFamily="2" charset="2"/>
              <a:buChar char="Ø"/>
            </a:pPr>
            <a:r>
              <a:rPr lang="en-US" dirty="0" smtClean="0"/>
              <a:t>Determine if Performance Contracting is right for you</a:t>
            </a:r>
          </a:p>
          <a:p>
            <a:pPr lvl="1">
              <a:buFont typeface="Wingdings" pitchFamily="2" charset="2"/>
              <a:buChar char="Ø"/>
            </a:pPr>
            <a:r>
              <a:rPr lang="en-US" dirty="0" smtClean="0"/>
              <a:t>Assessment of facility opportunities through performance contracting</a:t>
            </a:r>
          </a:p>
          <a:p>
            <a:pPr lvl="1">
              <a:buFont typeface="Wingdings" pitchFamily="2" charset="2"/>
              <a:buChar char="Ø"/>
            </a:pPr>
            <a:r>
              <a:rPr lang="en-US" dirty="0" smtClean="0"/>
              <a:t>On-site meetings and facility walk-throughs</a:t>
            </a:r>
          </a:p>
          <a:p>
            <a:pPr lvl="1">
              <a:buFont typeface="Wingdings" pitchFamily="2" charset="2"/>
              <a:buChar char="Ø"/>
            </a:pPr>
            <a:r>
              <a:rPr lang="en-US" dirty="0" smtClean="0"/>
              <a:t>Benchmarking energy use and costs</a:t>
            </a:r>
          </a:p>
          <a:p>
            <a:pPr lvl="1">
              <a:buFont typeface="Wingdings" pitchFamily="2" charset="2"/>
              <a:buChar char="Ø"/>
            </a:pPr>
            <a:r>
              <a:rPr lang="en-US" dirty="0" smtClean="0"/>
              <a:t>Support for your decision-making team to get the “go” decision</a:t>
            </a: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32</a:t>
            </a:fld>
            <a:endParaRPr lang="en-US" dirty="0" smtClean="0"/>
          </a:p>
        </p:txBody>
      </p:sp>
    </p:spTree>
    <p:extLst>
      <p:ext uri="{BB962C8B-B14F-4D97-AF65-F5344CB8AC3E}">
        <p14:creationId xmlns:p14="http://schemas.microsoft.com/office/powerpoint/2010/main" val="104699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235" y="990600"/>
            <a:ext cx="5410200" cy="5486400"/>
          </a:xfrm>
        </p:spPr>
        <p:txBody>
          <a:bodyPr/>
          <a:lstStyle/>
          <a:p>
            <a:r>
              <a:rPr lang="en-US" dirty="0" smtClean="0"/>
              <a:t>Follow standardized RFQ/RFP process established by the energy office through this DOE grant</a:t>
            </a:r>
          </a:p>
          <a:p>
            <a:r>
              <a:rPr lang="en-US" dirty="0" smtClean="0"/>
              <a:t>Help prepare the RFP</a:t>
            </a:r>
          </a:p>
          <a:p>
            <a:pPr lvl="1"/>
            <a:r>
              <a:rPr lang="en-US" dirty="0" smtClean="0"/>
              <a:t>Use the energy office template, modify as needed</a:t>
            </a:r>
          </a:p>
          <a:p>
            <a:pPr lvl="1"/>
            <a:r>
              <a:rPr lang="en-US" dirty="0" smtClean="0"/>
              <a:t>Assist with Technical Facility Profile </a:t>
            </a:r>
          </a:p>
          <a:p>
            <a:pPr lvl="2"/>
            <a:r>
              <a:rPr lang="en-US" dirty="0" smtClean="0"/>
              <a:t>Building descriptions, utility data, plans</a:t>
            </a:r>
          </a:p>
          <a:p>
            <a:pPr marL="342900" lvl="1" indent="-342900">
              <a:buFont typeface="Arial" charset="0"/>
              <a:buChar char="•"/>
            </a:pPr>
            <a:r>
              <a:rPr lang="en-US" sz="2400" dirty="0" smtClean="0"/>
              <a:t>Serve as a neutral advisor</a:t>
            </a:r>
          </a:p>
          <a:p>
            <a:pPr lvl="1"/>
            <a:r>
              <a:rPr lang="en-US" dirty="0" smtClean="0"/>
              <a:t>Discuss assembly of selection committee</a:t>
            </a:r>
          </a:p>
          <a:p>
            <a:pPr lvl="1"/>
            <a:r>
              <a:rPr lang="en-US" dirty="0" smtClean="0"/>
              <a:t>Brief committee on RFP issuance, proposal review and scoring criteria, ESCO selection process,etc.</a:t>
            </a:r>
          </a:p>
          <a:p>
            <a:pPr lvl="1"/>
            <a:r>
              <a:rPr lang="en-US" dirty="0" smtClean="0"/>
              <a:t>Assist with “Board” presentations </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FREE Technical Assistance</a:t>
            </a:r>
            <a:endParaRPr lang="en-US" dirty="0"/>
          </a:p>
        </p:txBody>
      </p:sp>
      <p:sp>
        <p:nvSpPr>
          <p:cNvPr id="4" name="TextBox 3"/>
          <p:cNvSpPr txBox="1"/>
          <p:nvPr/>
        </p:nvSpPr>
        <p:spPr>
          <a:xfrm>
            <a:off x="5867400" y="1371600"/>
            <a:ext cx="3276600" cy="2057400"/>
          </a:xfrm>
          <a:prstGeom prst="rect">
            <a:avLst/>
          </a:prstGeom>
          <a:solidFill>
            <a:srgbClr val="00B0F0"/>
          </a:solidFill>
          <a:ln>
            <a:solidFill>
              <a:srgbClr val="002060"/>
            </a:solidFill>
          </a:ln>
        </p:spPr>
        <p:txBody>
          <a:bodyPr vert="horz" wrap="square" lIns="91440" tIns="45720" rIns="91440" bIns="45720" rtlCol="0">
            <a:normAutofit fontScale="92500" lnSpcReduction="10000"/>
          </a:bodyPr>
          <a:lstStyle/>
          <a:p>
            <a:pPr>
              <a:buFont typeface="Wingdings" pitchFamily="2" charset="2"/>
              <a:buChar char="Ø"/>
            </a:pPr>
            <a:r>
              <a:rPr lang="en-US" sz="2000" dirty="0" smtClean="0"/>
              <a:t>Competitively select an ESCO</a:t>
            </a:r>
          </a:p>
          <a:p>
            <a:pPr lvl="1">
              <a:buFont typeface="Wingdings" pitchFamily="2" charset="2"/>
              <a:buChar char="Ø"/>
            </a:pPr>
            <a:r>
              <a:rPr lang="en-US" sz="2000" dirty="0" smtClean="0"/>
              <a:t>Apply a standardized process</a:t>
            </a:r>
          </a:p>
          <a:p>
            <a:pPr lvl="1">
              <a:buFont typeface="Wingdings" pitchFamily="2" charset="2"/>
              <a:buChar char="Ø"/>
            </a:pPr>
            <a:r>
              <a:rPr lang="en-US" sz="2000" dirty="0" smtClean="0"/>
              <a:t>Help prepare the RFP</a:t>
            </a:r>
          </a:p>
          <a:p>
            <a:pPr lvl="1">
              <a:buFont typeface="Wingdings" pitchFamily="2" charset="2"/>
              <a:buChar char="Ø"/>
            </a:pPr>
            <a:r>
              <a:rPr lang="en-US" sz="2000" dirty="0" smtClean="0"/>
              <a:t>Serve as a neutral advisor</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33</a:t>
            </a:fld>
            <a:endParaRPr lang="en-US" dirty="0" smtClean="0"/>
          </a:p>
        </p:txBody>
      </p:sp>
    </p:spTree>
    <p:extLst>
      <p:ext uri="{BB962C8B-B14F-4D97-AF65-F5344CB8AC3E}">
        <p14:creationId xmlns:p14="http://schemas.microsoft.com/office/powerpoint/2010/main" val="28921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590800"/>
            <a:ext cx="6705600" cy="2800350"/>
          </a:xfrm>
        </p:spPr>
        <p:txBody>
          <a:bodyPr/>
          <a:lstStyle/>
          <a:p>
            <a:pPr>
              <a:buNone/>
            </a:pPr>
            <a:r>
              <a:rPr lang="en-US" sz="2800" b="1" dirty="0" smtClean="0">
                <a:solidFill>
                  <a:srgbClr val="0070C0"/>
                </a:solidFill>
              </a:rPr>
              <a:t>Public Facilities Retrofit Program</a:t>
            </a:r>
          </a:p>
          <a:p>
            <a:pPr>
              <a:buNone/>
            </a:pPr>
            <a:r>
              <a:rPr lang="en-US" sz="2800" b="1" dirty="0" smtClean="0">
                <a:solidFill>
                  <a:srgbClr val="0070C0"/>
                </a:solidFill>
              </a:rPr>
              <a:t>Governor’s Office of Energy</a:t>
            </a:r>
          </a:p>
          <a:p>
            <a:pPr>
              <a:buNone/>
            </a:pPr>
            <a:endParaRPr lang="en-US" sz="2800" b="1" dirty="0">
              <a:solidFill>
                <a:srgbClr val="0070C0"/>
              </a:solidFill>
            </a:endParaRPr>
          </a:p>
          <a:p>
            <a:pPr>
              <a:buNone/>
            </a:pPr>
            <a:r>
              <a:rPr lang="en-US" sz="2800" b="1" dirty="0" smtClean="0">
                <a:solidFill>
                  <a:srgbClr val="0070C0"/>
                </a:solidFill>
              </a:rPr>
              <a:t>Sue Stephens</a:t>
            </a:r>
          </a:p>
          <a:p>
            <a:pPr>
              <a:buNone/>
            </a:pPr>
            <a:r>
              <a:rPr lang="en-US" sz="2800" b="1" dirty="0" smtClean="0">
                <a:solidFill>
                  <a:srgbClr val="0070C0"/>
                </a:solidFill>
              </a:rPr>
              <a:t>Energy Program Manager</a:t>
            </a:r>
          </a:p>
          <a:p>
            <a:pPr>
              <a:buNone/>
            </a:pPr>
            <a:endParaRPr lang="en-US" sz="28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spTree>
    <p:extLst>
      <p:ext uri="{BB962C8B-B14F-4D97-AF65-F5344CB8AC3E}">
        <p14:creationId xmlns:p14="http://schemas.microsoft.com/office/powerpoint/2010/main" val="304684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590800"/>
            <a:ext cx="6705600" cy="2800350"/>
          </a:xfrm>
        </p:spPr>
        <p:txBody>
          <a:bodyPr/>
          <a:lstStyle/>
          <a:p>
            <a:pPr>
              <a:buNone/>
            </a:pPr>
            <a:r>
              <a:rPr lang="en-US" sz="2800" b="1" dirty="0" smtClean="0">
                <a:solidFill>
                  <a:srgbClr val="0070C0"/>
                </a:solidFill>
              </a:rPr>
              <a:t>Public Facilities Retrofit Program</a:t>
            </a:r>
          </a:p>
          <a:p>
            <a:pPr>
              <a:buNone/>
            </a:pPr>
            <a:r>
              <a:rPr lang="en-US" sz="2800" b="1" dirty="0" smtClean="0">
                <a:solidFill>
                  <a:srgbClr val="0070C0"/>
                </a:solidFill>
              </a:rPr>
              <a:t>Governor’s Office of Energy</a:t>
            </a:r>
          </a:p>
          <a:p>
            <a:pPr>
              <a:buNone/>
            </a:pPr>
            <a:endParaRPr lang="en-US" sz="2800" b="1" dirty="0">
              <a:solidFill>
                <a:srgbClr val="0070C0"/>
              </a:solidFill>
            </a:endParaRPr>
          </a:p>
          <a:p>
            <a:pPr>
              <a:buNone/>
            </a:pPr>
            <a:r>
              <a:rPr lang="en-US" sz="2800" b="1" dirty="0" smtClean="0">
                <a:solidFill>
                  <a:srgbClr val="0070C0"/>
                </a:solidFill>
              </a:rPr>
              <a:t>Sue Stephens</a:t>
            </a:r>
          </a:p>
          <a:p>
            <a:pPr>
              <a:buNone/>
            </a:pPr>
            <a:r>
              <a:rPr lang="en-US" sz="2800" b="1" dirty="0" smtClean="0">
                <a:solidFill>
                  <a:srgbClr val="0070C0"/>
                </a:solidFill>
              </a:rPr>
              <a:t>Energy Program Manager</a:t>
            </a:r>
          </a:p>
          <a:p>
            <a:pPr>
              <a:buNone/>
            </a:pPr>
            <a:endParaRPr lang="en-US" sz="28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spTree>
    <p:extLst>
      <p:ext uri="{BB962C8B-B14F-4D97-AF65-F5344CB8AC3E}">
        <p14:creationId xmlns:p14="http://schemas.microsoft.com/office/powerpoint/2010/main" val="1767779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Facilities Retrofit Program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197" y="3142437"/>
            <a:ext cx="2055977" cy="3107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024" y="1995748"/>
            <a:ext cx="3448161" cy="1933363"/>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247" y="4572000"/>
            <a:ext cx="3834553" cy="181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1040222"/>
            <a:ext cx="6887398" cy="1631216"/>
          </a:xfrm>
          <a:prstGeom prst="rect">
            <a:avLst/>
          </a:prstGeom>
        </p:spPr>
        <p:txBody>
          <a:bodyPr wrap="square">
            <a:spAutoFit/>
          </a:bodyPr>
          <a:lstStyle/>
          <a:p>
            <a:pPr marL="0" indent="0">
              <a:buNone/>
            </a:pPr>
            <a:r>
              <a:rPr lang="en-US" sz="2000" b="1" dirty="0"/>
              <a:t>Grant from U.S. Department of Energy</a:t>
            </a:r>
          </a:p>
          <a:p>
            <a:r>
              <a:rPr lang="en-US" sz="2000" dirty="0"/>
              <a:t>T</a:t>
            </a:r>
            <a:r>
              <a:rPr lang="en-US" sz="2000" dirty="0" smtClean="0"/>
              <a:t>o </a:t>
            </a:r>
            <a:r>
              <a:rPr lang="en-US" sz="2000" dirty="0"/>
              <a:t>increase energy efficiency </a:t>
            </a:r>
            <a:r>
              <a:rPr lang="en-US" sz="2000" dirty="0" smtClean="0"/>
              <a:t>through </a:t>
            </a:r>
            <a:r>
              <a:rPr lang="en-US" sz="2000" dirty="0"/>
              <a:t>performance contracting</a:t>
            </a:r>
          </a:p>
          <a:p>
            <a:endParaRPr lang="en-US" sz="2000" dirty="0"/>
          </a:p>
          <a:p>
            <a:pPr marL="0" indent="0">
              <a:buNone/>
            </a:pPr>
            <a:r>
              <a:rPr lang="en-US" sz="2000" b="1" dirty="0"/>
              <a:t>For state and local </a:t>
            </a:r>
            <a:r>
              <a:rPr lang="en-US" sz="2000" b="1" dirty="0" smtClean="0"/>
              <a:t>governments</a:t>
            </a:r>
            <a:endParaRPr lang="en-US" sz="2000" b="1"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24" y="2819400"/>
            <a:ext cx="2842686" cy="2219423"/>
          </a:xfrm>
          <a:prstGeom prst="rect">
            <a:avLst/>
          </a:prstGeom>
        </p:spPr>
      </p:pic>
      <p:sp>
        <p:nvSpPr>
          <p:cNvPr id="11" name="Content Placeholder 10"/>
          <p:cNvSpPr>
            <a:spLocks noGrp="1"/>
          </p:cNvSpPr>
          <p:nvPr>
            <p:ph idx="1"/>
          </p:nvPr>
        </p:nvSpPr>
        <p:spPr>
          <a:xfrm>
            <a:off x="152400" y="1040881"/>
            <a:ext cx="8229600" cy="4876800"/>
          </a:xfrm>
        </p:spPr>
        <p:txBody>
          <a:bodyPr/>
          <a:lstStyle/>
          <a:p>
            <a:pPr marL="0" indent="0">
              <a:buNone/>
            </a:pPr>
            <a:r>
              <a:rPr lang="en-US" dirty="0" smtClean="0"/>
              <a:t> </a:t>
            </a:r>
            <a:endParaRPr lang="en-US" dirty="0"/>
          </a:p>
        </p:txBody>
      </p:sp>
      <p:sp>
        <p:nvSpPr>
          <p:cNvPr id="10"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5</a:t>
            </a:fld>
            <a:endParaRPr lang="en-US" dirty="0" smtClean="0"/>
          </a:p>
        </p:txBody>
      </p:sp>
    </p:spTree>
    <p:extLst>
      <p:ext uri="{BB962C8B-B14F-4D97-AF65-F5344CB8AC3E}">
        <p14:creationId xmlns:p14="http://schemas.microsoft.com/office/powerpoint/2010/main" val="1138123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Facilities Retrofit Program</a:t>
            </a:r>
            <a:endParaRPr lang="en-US" dirty="0"/>
          </a:p>
        </p:txBody>
      </p:sp>
      <p:sp>
        <p:nvSpPr>
          <p:cNvPr id="4" name="Content Placeholder 3"/>
          <p:cNvSpPr>
            <a:spLocks noGrp="1"/>
          </p:cNvSpPr>
          <p:nvPr>
            <p:ph idx="1"/>
          </p:nvPr>
        </p:nvSpPr>
        <p:spPr>
          <a:xfrm>
            <a:off x="457200" y="1143000"/>
            <a:ext cx="8572499" cy="5410200"/>
          </a:xfrm>
        </p:spPr>
        <p:txBody>
          <a:bodyPr/>
          <a:lstStyle/>
          <a:p>
            <a:pPr marL="0" indent="0">
              <a:buNone/>
            </a:pPr>
            <a:r>
              <a:rPr lang="en-US" sz="2000" dirty="0" smtClean="0"/>
              <a:t>For:</a:t>
            </a:r>
          </a:p>
          <a:p>
            <a:r>
              <a:rPr lang="en-US" sz="2000" dirty="0" smtClean="0"/>
              <a:t>State agencies and state higher education institutions</a:t>
            </a:r>
          </a:p>
          <a:p>
            <a:r>
              <a:rPr lang="en-US" sz="2000" dirty="0" smtClean="0"/>
              <a:t>Cities, counties, school districts, other government districts</a:t>
            </a:r>
            <a:endParaRPr lang="en-US" sz="2000" dirty="0"/>
          </a:p>
          <a:p>
            <a:pPr marL="0" indent="0">
              <a:buNone/>
            </a:pPr>
            <a:r>
              <a:rPr lang="en-US" sz="2000" dirty="0" smtClean="0"/>
              <a:t>Education </a:t>
            </a:r>
            <a:endParaRPr lang="en-US" sz="2000" dirty="0"/>
          </a:p>
          <a:p>
            <a:r>
              <a:rPr lang="en-US" sz="2000" dirty="0" smtClean="0"/>
              <a:t>Information</a:t>
            </a:r>
          </a:p>
          <a:p>
            <a:pPr lvl="1"/>
            <a:r>
              <a:rPr lang="en-US" sz="1600" dirty="0" smtClean="0"/>
              <a:t>Visit our website:   </a:t>
            </a:r>
            <a:r>
              <a:rPr lang="en-US" sz="1600" u="sng" dirty="0" smtClean="0">
                <a:hlinkClick r:id="rId3"/>
              </a:rPr>
              <a:t>www.energy.nv.gov</a:t>
            </a:r>
            <a:endParaRPr lang="en-US" sz="1600" u="sng" dirty="0" smtClean="0"/>
          </a:p>
          <a:p>
            <a:pPr lvl="1"/>
            <a:r>
              <a:rPr lang="en-US" sz="1600" dirty="0" smtClean="0"/>
              <a:t>Sign up for newsletters and announcements</a:t>
            </a:r>
            <a:endParaRPr lang="en-US" sz="1600" dirty="0"/>
          </a:p>
          <a:p>
            <a:r>
              <a:rPr lang="en-US" sz="2000" dirty="0" smtClean="0"/>
              <a:t>Workshops </a:t>
            </a:r>
            <a:endParaRPr lang="en-US" sz="2000" dirty="0"/>
          </a:p>
          <a:p>
            <a:r>
              <a:rPr lang="en-US" sz="2000" dirty="0" smtClean="0"/>
              <a:t>Technical </a:t>
            </a:r>
            <a:r>
              <a:rPr lang="en-US" sz="2000" dirty="0"/>
              <a:t>Assistance</a:t>
            </a:r>
          </a:p>
          <a:p>
            <a:r>
              <a:rPr lang="en-US" sz="2000" dirty="0"/>
              <a:t>Best practices</a:t>
            </a:r>
          </a:p>
          <a:p>
            <a:r>
              <a:rPr lang="en-US" sz="2000" dirty="0"/>
              <a:t>Model procurement and contracting documents</a:t>
            </a:r>
          </a:p>
          <a:p>
            <a:r>
              <a:rPr lang="en-US" sz="2000" dirty="0"/>
              <a:t>Guidance to </a:t>
            </a:r>
            <a:r>
              <a:rPr lang="en-US" sz="2000" dirty="0" smtClean="0"/>
              <a:t>develop a successful project</a:t>
            </a:r>
            <a:endParaRPr lang="en-US" sz="2000" dirty="0"/>
          </a:p>
          <a:p>
            <a:pPr lvl="1">
              <a:buNone/>
            </a:pPr>
            <a:r>
              <a:rPr lang="en-US" sz="1800" dirty="0"/>
              <a:t> </a:t>
            </a:r>
          </a:p>
          <a:p>
            <a:pPr marL="0" indent="0">
              <a:buNone/>
            </a:pPr>
            <a:endParaRPr lang="en-US" sz="1600" dirty="0"/>
          </a:p>
          <a:p>
            <a:endParaRPr lang="en-US" sz="1600" dirty="0"/>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6</a:t>
            </a:fld>
            <a:endParaRPr lang="en-US" dirty="0" smtClean="0"/>
          </a:p>
        </p:txBody>
      </p:sp>
    </p:spTree>
    <p:extLst>
      <p:ext uri="{BB962C8B-B14F-4D97-AF65-F5344CB8AC3E}">
        <p14:creationId xmlns:p14="http://schemas.microsoft.com/office/powerpoint/2010/main" val="3831187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7010" cy="4876800"/>
          </a:xfrm>
        </p:spPr>
        <p:txBody>
          <a:bodyPr/>
          <a:lstStyle/>
          <a:p>
            <a:pPr marL="0" indent="0">
              <a:buNone/>
            </a:pPr>
            <a:r>
              <a:rPr lang="en-US" dirty="0" smtClean="0"/>
              <a:t>Public-Private Partnership</a:t>
            </a:r>
          </a:p>
          <a:p>
            <a:pPr marL="0" indent="0">
              <a:buNone/>
            </a:pPr>
            <a:r>
              <a:rPr lang="en-US" sz="2000" dirty="0" smtClean="0"/>
              <a:t>Mission:   </a:t>
            </a:r>
          </a:p>
          <a:p>
            <a:pPr marL="0" indent="0">
              <a:buNone/>
            </a:pPr>
            <a:r>
              <a:rPr lang="en-US" sz="2000" dirty="0" smtClean="0"/>
              <a:t>Increase awareness and use of performance contracting in Nevada.</a:t>
            </a:r>
          </a:p>
          <a:p>
            <a:pPr marL="0" indent="0">
              <a:buNone/>
            </a:pPr>
            <a:endParaRPr lang="en-US" sz="1400" dirty="0" smtClean="0"/>
          </a:p>
          <a:p>
            <a:pPr marL="0" indent="0">
              <a:buNone/>
            </a:pPr>
            <a:r>
              <a:rPr lang="en-US" sz="2000" dirty="0" smtClean="0"/>
              <a:t>Public Sector Participants</a:t>
            </a:r>
          </a:p>
          <a:p>
            <a:r>
              <a:rPr lang="en-US" sz="1800" dirty="0" smtClean="0"/>
              <a:t>Nevada Governor’s Office of Energy</a:t>
            </a:r>
          </a:p>
          <a:p>
            <a:r>
              <a:rPr lang="en-US" sz="1800" dirty="0" smtClean="0"/>
              <a:t>Project managers of successful projects</a:t>
            </a:r>
          </a:p>
          <a:p>
            <a:r>
              <a:rPr lang="en-US" sz="1800" dirty="0" smtClean="0"/>
              <a:t>Others interested in the mission</a:t>
            </a:r>
          </a:p>
          <a:p>
            <a:pPr marL="0" indent="0">
              <a:buNone/>
            </a:pPr>
            <a:r>
              <a:rPr lang="en-US" sz="2000" dirty="0"/>
              <a:t>Private Sector Participants:  </a:t>
            </a:r>
          </a:p>
          <a:p>
            <a:r>
              <a:rPr lang="en-US" sz="1800" dirty="0"/>
              <a:t>ESCOs</a:t>
            </a:r>
          </a:p>
          <a:p>
            <a:r>
              <a:rPr lang="en-US" sz="1800" dirty="0" smtClean="0"/>
              <a:t>Financial Institutions</a:t>
            </a:r>
          </a:p>
          <a:p>
            <a:r>
              <a:rPr lang="en-US" sz="1800" dirty="0" smtClean="0"/>
              <a:t>Vendors </a:t>
            </a:r>
            <a:r>
              <a:rPr lang="en-US" sz="1800" dirty="0"/>
              <a:t>of energy efficient equipment</a:t>
            </a:r>
          </a:p>
          <a:p>
            <a:r>
              <a:rPr lang="en-US" sz="1800" dirty="0"/>
              <a:t>Performance contracting specialists/consultants</a:t>
            </a:r>
          </a:p>
          <a:p>
            <a:r>
              <a:rPr lang="en-US" sz="1800" dirty="0" smtClean="0"/>
              <a:t>Utilities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Public Facilities Retrofit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213" y="2818725"/>
            <a:ext cx="1597020" cy="1603116"/>
          </a:xfrm>
          <a:prstGeom prst="rect">
            <a:avLst/>
          </a:prstGeom>
        </p:spPr>
      </p:pic>
      <p:sp>
        <p:nvSpPr>
          <p:cNvPr id="5" name="TextBox 4"/>
          <p:cNvSpPr txBox="1"/>
          <p:nvPr/>
        </p:nvSpPr>
        <p:spPr>
          <a:xfrm>
            <a:off x="6477000" y="5029200"/>
            <a:ext cx="2057400" cy="5334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6" name="TextBox 5"/>
          <p:cNvSpPr txBox="1"/>
          <p:nvPr/>
        </p:nvSpPr>
        <p:spPr>
          <a:xfrm>
            <a:off x="5486400" y="5295900"/>
            <a:ext cx="4343400" cy="6477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rPr>
              <a:t>N</a:t>
            </a:r>
          </a:p>
        </p:txBody>
      </p:sp>
      <p:sp>
        <p:nvSpPr>
          <p:cNvPr id="8" name="TextBox 7"/>
          <p:cNvSpPr txBox="1"/>
          <p:nvPr/>
        </p:nvSpPr>
        <p:spPr>
          <a:xfrm>
            <a:off x="7505700" y="4495800"/>
            <a:ext cx="30861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9" name="TextBox 8"/>
          <p:cNvSpPr txBox="1"/>
          <p:nvPr/>
        </p:nvSpPr>
        <p:spPr>
          <a:xfrm>
            <a:off x="6070696" y="5029200"/>
            <a:ext cx="2978054" cy="9144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0" name="TextBox 9"/>
          <p:cNvSpPr txBox="1"/>
          <p:nvPr/>
        </p:nvSpPr>
        <p:spPr>
          <a:xfrm>
            <a:off x="6500884" y="4558553"/>
            <a:ext cx="2117677" cy="5334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400" b="1" i="0" u="none" strike="noStrike" kern="1200" cap="none" spc="0" normalizeH="0" baseline="0" noProof="0" dirty="0" smtClean="0">
                <a:ln>
                  <a:noFill/>
                </a:ln>
                <a:effectLst/>
                <a:uLnTx/>
                <a:uFillTx/>
                <a:latin typeface="Arial Narrow"/>
                <a:ea typeface="+mn-ea"/>
                <a:cs typeface="Arial Narrow"/>
              </a:rPr>
              <a:t>Nevada Chapter </a:t>
            </a:r>
          </a:p>
        </p:txBody>
      </p:sp>
      <p:sp>
        <p:nvSpPr>
          <p:cNvPr id="11"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7</a:t>
            </a:fld>
            <a:endParaRPr lang="en-US" dirty="0" smtClean="0"/>
          </a:p>
        </p:txBody>
      </p:sp>
    </p:spTree>
    <p:extLst>
      <p:ext uri="{BB962C8B-B14F-4D97-AF65-F5344CB8AC3E}">
        <p14:creationId xmlns:p14="http://schemas.microsoft.com/office/powerpoint/2010/main" val="1777875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304800" y="1066800"/>
            <a:ext cx="8229600" cy="5410200"/>
          </a:xfrm>
        </p:spPr>
        <p:txBody>
          <a:bodyPr/>
          <a:lstStyle/>
          <a:p>
            <a:pPr marL="0" indent="0">
              <a:buNone/>
            </a:pPr>
            <a:r>
              <a:rPr lang="en-US" b="1" dirty="0" smtClean="0">
                <a:solidFill>
                  <a:schemeClr val="accent1">
                    <a:lumMod val="75000"/>
                  </a:schemeClr>
                </a:solidFill>
              </a:rPr>
              <a:t>We’re here to help you get started </a:t>
            </a:r>
          </a:p>
          <a:p>
            <a:pPr marL="0" indent="0">
              <a:buNone/>
            </a:pPr>
            <a:r>
              <a:rPr lang="en-US" b="1" dirty="0">
                <a:solidFill>
                  <a:schemeClr val="accent1">
                    <a:lumMod val="75000"/>
                  </a:schemeClr>
                </a:solidFill>
              </a:rPr>
              <a:t>	</a:t>
            </a:r>
            <a:r>
              <a:rPr lang="en-US" b="1" dirty="0" smtClean="0">
                <a:solidFill>
                  <a:schemeClr val="accent1">
                    <a:lumMod val="75000"/>
                  </a:schemeClr>
                </a:solidFill>
              </a:rPr>
              <a:t>					and see you through</a:t>
            </a:r>
          </a:p>
          <a:p>
            <a:pPr marL="0" indent="0">
              <a:buNone/>
            </a:pPr>
            <a:endParaRPr lang="en-US" sz="1200" dirty="0" smtClean="0"/>
          </a:p>
          <a:p>
            <a:pPr>
              <a:buNone/>
            </a:pPr>
            <a:r>
              <a:rPr lang="en-US" sz="1600" b="1" dirty="0" smtClean="0"/>
              <a:t>	     </a:t>
            </a:r>
          </a:p>
          <a:p>
            <a:pPr>
              <a:buNone/>
            </a:pPr>
            <a:r>
              <a:rPr lang="en-US" b="1" dirty="0" smtClean="0">
                <a:solidFill>
                  <a:schemeClr val="accent1">
                    <a:lumMod val="75000"/>
                  </a:schemeClr>
                </a:solidFill>
              </a:rPr>
              <a:t>Contact us:</a:t>
            </a:r>
            <a:endParaRPr lang="en-US" b="1" dirty="0">
              <a:solidFill>
                <a:schemeClr val="accent1">
                  <a:lumMod val="75000"/>
                </a:schemeClr>
              </a:solidFill>
            </a:endParaRPr>
          </a:p>
          <a:p>
            <a:pPr>
              <a:buNone/>
            </a:pPr>
            <a:endParaRPr lang="en-US" sz="1400" b="1" dirty="0" smtClean="0"/>
          </a:p>
          <a:p>
            <a:pPr lvl="2">
              <a:buNone/>
            </a:pPr>
            <a:r>
              <a:rPr lang="en-US" sz="2000" b="1" dirty="0" smtClean="0"/>
              <a:t>Sue Stephens</a:t>
            </a:r>
          </a:p>
          <a:p>
            <a:pPr lvl="2">
              <a:buNone/>
            </a:pPr>
            <a:r>
              <a:rPr lang="en-US" sz="2000" b="1" dirty="0" smtClean="0"/>
              <a:t>Energy Program Manager</a:t>
            </a:r>
          </a:p>
          <a:p>
            <a:pPr lvl="2">
              <a:buNone/>
            </a:pPr>
            <a:r>
              <a:rPr lang="en-US" sz="2000" b="1" dirty="0" smtClean="0"/>
              <a:t>Public Buildings Retrofit Program</a:t>
            </a:r>
            <a:endParaRPr lang="en-US" sz="2000" dirty="0"/>
          </a:p>
          <a:p>
            <a:pPr lvl="2">
              <a:buNone/>
            </a:pPr>
            <a:r>
              <a:rPr lang="en-US" sz="2000" b="1" dirty="0" smtClean="0"/>
              <a:t>775-687-1850 Ext. 7325</a:t>
            </a:r>
            <a:endParaRPr lang="en-US" sz="2000" dirty="0" smtClean="0"/>
          </a:p>
          <a:p>
            <a:pPr lvl="2">
              <a:buNone/>
            </a:pPr>
            <a:r>
              <a:rPr lang="en-US" sz="2000" u="sng" dirty="0" smtClean="0">
                <a:hlinkClick r:id="rId3"/>
              </a:rPr>
              <a:t>sstephens@energy.nv.gov </a:t>
            </a:r>
            <a:endParaRPr lang="en-US" sz="2000" dirty="0" smtClean="0"/>
          </a:p>
          <a:p>
            <a:pPr lvl="2">
              <a:buNone/>
            </a:pPr>
            <a:r>
              <a:rPr lang="en-US" sz="2000" u="sng" dirty="0" smtClean="0">
                <a:hlinkClick r:id="rId4"/>
              </a:rPr>
              <a:t>www.energy.nv.gov</a:t>
            </a:r>
            <a:endParaRPr lang="en-US" sz="2000" dirty="0" smtClean="0"/>
          </a:p>
          <a:p>
            <a:pPr lvl="2">
              <a:buNone/>
            </a:pPr>
            <a:r>
              <a:rPr lang="en-US" sz="2000" dirty="0" smtClean="0"/>
              <a:t> </a:t>
            </a:r>
          </a:p>
          <a:p>
            <a:pPr marL="0" indent="0">
              <a:buNone/>
            </a:pPr>
            <a:endParaRPr lang="en-US" sz="1600" dirty="0" smtClean="0"/>
          </a:p>
          <a:p>
            <a:endParaRPr lang="en-US" sz="1600" dirty="0" smtClean="0"/>
          </a:p>
        </p:txBody>
      </p:sp>
      <p:sp>
        <p:nvSpPr>
          <p:cNvPr id="5" name="Slide Number Placeholder 3"/>
          <p:cNvSpPr txBox="1">
            <a:spLocks/>
          </p:cNvSpPr>
          <p:nvPr/>
        </p:nvSpPr>
        <p:spPr>
          <a:xfrm>
            <a:off x="8518070" y="6245225"/>
            <a:ext cx="511629"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9A7FF2BC-6DA7-4A40-AA14-9CBC7E94CD29}" type="slidenum">
              <a:rPr lang="en-US" smtClean="0"/>
              <a:pPr eaLnBrk="1" hangingPunct="1"/>
              <a:t>8</a:t>
            </a:fld>
            <a:endParaRPr lang="en-US" dirty="0" smtClean="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608" y="3246081"/>
            <a:ext cx="3107870" cy="256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91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590800"/>
            <a:ext cx="6705600" cy="2800350"/>
          </a:xfrm>
        </p:spPr>
        <p:txBody>
          <a:bodyPr/>
          <a:lstStyle/>
          <a:p>
            <a:pPr>
              <a:buNone/>
            </a:pPr>
            <a:r>
              <a:rPr lang="en-US" sz="2800" b="1" dirty="0" smtClean="0">
                <a:solidFill>
                  <a:srgbClr val="0070C0"/>
                </a:solidFill>
              </a:rPr>
              <a:t>Public Facilities Retrofit Program</a:t>
            </a:r>
          </a:p>
          <a:p>
            <a:pPr>
              <a:buNone/>
            </a:pPr>
            <a:r>
              <a:rPr lang="en-US" sz="2800" b="1" dirty="0" smtClean="0">
                <a:solidFill>
                  <a:srgbClr val="0070C0"/>
                </a:solidFill>
              </a:rPr>
              <a:t>Governor’s Office of Energy</a:t>
            </a:r>
          </a:p>
          <a:p>
            <a:pPr>
              <a:buNone/>
            </a:pPr>
            <a:endParaRPr lang="en-US" sz="2800" b="1" dirty="0">
              <a:solidFill>
                <a:srgbClr val="0070C0"/>
              </a:solidFill>
            </a:endParaRPr>
          </a:p>
          <a:p>
            <a:pPr>
              <a:buNone/>
            </a:pPr>
            <a:r>
              <a:rPr lang="en-US" sz="2800" b="1" dirty="0" smtClean="0">
                <a:solidFill>
                  <a:srgbClr val="0070C0"/>
                </a:solidFill>
              </a:rPr>
              <a:t>Linda Smith</a:t>
            </a:r>
          </a:p>
          <a:p>
            <a:pPr>
              <a:buNone/>
            </a:pPr>
            <a:r>
              <a:rPr lang="en-US" sz="2800" b="1" dirty="0" smtClean="0">
                <a:solidFill>
                  <a:srgbClr val="0070C0"/>
                </a:solidFill>
              </a:rPr>
              <a:t>Program Consultant </a:t>
            </a:r>
            <a:r>
              <a:rPr lang="en-US" sz="1800" b="1" dirty="0" smtClean="0">
                <a:solidFill>
                  <a:srgbClr val="0070C0"/>
                </a:solidFill>
              </a:rPr>
              <a:t>(9Kft Strategies in Energy)</a:t>
            </a:r>
          </a:p>
          <a:p>
            <a:pPr>
              <a:buNone/>
            </a:pPr>
            <a:endParaRPr lang="en-US" sz="2800" b="1" dirty="0">
              <a:solidFill>
                <a:srgbClr val="0070C0"/>
              </a:solidFill>
            </a:endParaRPr>
          </a:p>
        </p:txBody>
      </p:sp>
      <p:pic>
        <p:nvPicPr>
          <p:cNvPr id="8" name="Picture 7"/>
          <p:cNvPicPr/>
          <p:nvPr/>
        </p:nvPicPr>
        <p:blipFill>
          <a:blip r:embed="rId3" cstate="print"/>
          <a:srcRect/>
          <a:stretch>
            <a:fillRect/>
          </a:stretch>
        </p:blipFill>
        <p:spPr bwMode="auto">
          <a:xfrm>
            <a:off x="381000" y="1143000"/>
            <a:ext cx="2739390" cy="1325880"/>
          </a:xfrm>
          <a:prstGeom prst="rect">
            <a:avLst/>
          </a:prstGeom>
          <a:noFill/>
        </p:spPr>
      </p:pic>
    </p:spTree>
    <p:extLst>
      <p:ext uri="{BB962C8B-B14F-4D97-AF65-F5344CB8AC3E}">
        <p14:creationId xmlns:p14="http://schemas.microsoft.com/office/powerpoint/2010/main" val="411602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40D61D9A546046876A5E53C6B820C5" ma:contentTypeVersion="0" ma:contentTypeDescription="Create a new document." ma:contentTypeScope="" ma:versionID="3c13fe8c5efc77d20bd1800207acbec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54DD1CC-7122-477C-B4ED-98011C7D8989}">
  <ds:schemaRefs>
    <ds:schemaRef ds:uri="http://purl.org/dc/dcmitype/"/>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4409E00-0560-49C2-A024-ABA29655176F}">
  <ds:schemaRefs>
    <ds:schemaRef ds:uri="http://schemas.microsoft.com/sharepoint/v3/contenttype/forms"/>
  </ds:schemaRefs>
</ds:datastoreItem>
</file>

<file path=customXml/itemProps3.xml><?xml version="1.0" encoding="utf-8"?>
<ds:datastoreItem xmlns:ds="http://schemas.openxmlformats.org/officeDocument/2006/customXml" ds:itemID="{4F85BFAA-1A41-4A7F-A9FF-4014FFF2D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3270</TotalTime>
  <Words>2511</Words>
  <Application>Microsoft Office PowerPoint</Application>
  <PresentationFormat>On-screen Show (4:3)</PresentationFormat>
  <Paragraphs>511</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eere_template_blue</vt:lpstr>
      <vt:lpstr>PowerPoint Presentation</vt:lpstr>
      <vt:lpstr>PowerPoint Presentation</vt:lpstr>
      <vt:lpstr>PowerPoint Presentation</vt:lpstr>
      <vt:lpstr>PowerPoint Presentation</vt:lpstr>
      <vt:lpstr>Public Facilities Retrofit Program</vt:lpstr>
      <vt:lpstr>Public Facilities Retrofit Program</vt:lpstr>
      <vt:lpstr>Public Facilities Retrofit Program</vt:lpstr>
      <vt:lpstr> </vt:lpstr>
      <vt:lpstr>PowerPoint Presentation</vt:lpstr>
      <vt:lpstr>PowerPoint Presentation</vt:lpstr>
      <vt:lpstr>What Problems Do You Face at Your Facility?  </vt:lpstr>
      <vt:lpstr>If you face these problems….       you are not alone</vt:lpstr>
      <vt:lpstr>What is Energy Savings Performance Contracting?</vt:lpstr>
      <vt:lpstr>  How It Works – Annually</vt:lpstr>
      <vt:lpstr>How It Works - Financing                      Multi-Year Lease-Purchase Agreement</vt:lpstr>
      <vt:lpstr>How It Works – Over the Years</vt:lpstr>
      <vt:lpstr> The ESCO Partner</vt:lpstr>
      <vt:lpstr>The ESCO Partner</vt:lpstr>
      <vt:lpstr>How ESPC Works</vt:lpstr>
      <vt:lpstr>PowerPoint Presentation</vt:lpstr>
      <vt:lpstr>5 Steps to Success         and Program Services     </vt:lpstr>
      <vt:lpstr> </vt:lpstr>
      <vt:lpstr>Benefits for all levels of government</vt:lpstr>
      <vt:lpstr>Benefits for the facility manager</vt:lpstr>
      <vt:lpstr>Benefits for the facility manager (more)</vt:lpstr>
      <vt:lpstr> </vt:lpstr>
      <vt:lpstr>PowerPoint Presentation</vt:lpstr>
      <vt:lpstr>PowerPoint Presentation</vt:lpstr>
      <vt:lpstr>FREE Technical Assistance to Get Started</vt:lpstr>
      <vt:lpstr>Continued Technical Assistance</vt:lpstr>
      <vt:lpstr>FREE Technical Assistance</vt:lpstr>
      <vt:lpstr>FREE Technical Assistance</vt:lpstr>
      <vt:lpstr>FREE Technical Assistance</vt:lpstr>
      <vt:lpstr>PowerPoint Presentation</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Technical Assistance Program</dc:title>
  <dc:creator>Courtney Welch</dc:creator>
  <cp:lastModifiedBy>LindaV4-</cp:lastModifiedBy>
  <cp:revision>373</cp:revision>
  <cp:lastPrinted>2013-12-17T15:55:11Z</cp:lastPrinted>
  <dcterms:created xsi:type="dcterms:W3CDTF">2010-09-29T17:02:00Z</dcterms:created>
  <dcterms:modified xsi:type="dcterms:W3CDTF">2014-03-13T15:23:01Z</dcterms:modified>
</cp:coreProperties>
</file>